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11" r:id="rId3"/>
    <p:sldId id="312" r:id="rId4"/>
    <p:sldId id="257" r:id="rId5"/>
    <p:sldId id="382" r:id="rId6"/>
    <p:sldId id="383" r:id="rId7"/>
    <p:sldId id="313" r:id="rId8"/>
    <p:sldId id="464" r:id="rId9"/>
    <p:sldId id="381" r:id="rId10"/>
    <p:sldId id="469" r:id="rId11"/>
    <p:sldId id="384" r:id="rId12"/>
    <p:sldId id="390" r:id="rId13"/>
    <p:sldId id="389" r:id="rId14"/>
    <p:sldId id="350" r:id="rId15"/>
    <p:sldId id="388" r:id="rId16"/>
    <p:sldId id="355" r:id="rId17"/>
    <p:sldId id="392" r:id="rId18"/>
    <p:sldId id="461" r:id="rId19"/>
    <p:sldId id="462" r:id="rId20"/>
    <p:sldId id="463" r:id="rId21"/>
    <p:sldId id="386" r:id="rId22"/>
    <p:sldId id="467" r:id="rId23"/>
    <p:sldId id="468" r:id="rId24"/>
    <p:sldId id="470" r:id="rId25"/>
    <p:sldId id="466" r:id="rId26"/>
    <p:sldId id="38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1415"/>
  </p:normalViewPr>
  <p:slideViewPr>
    <p:cSldViewPr snapToGrid="0" snapToObjects="1">
      <p:cViewPr varScale="1">
        <p:scale>
          <a:sx n="115" d="100"/>
          <a:sy n="115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80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BB18E-843E-3048-9A98-9ACD80F6CC75}" type="datetimeFigureOut">
              <a:rPr lang="en-AU" smtClean="0"/>
              <a:t>27/1/21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9DB88-C648-7C45-97D8-F41B73E1B39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51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9DB88-C648-7C45-97D8-F41B73E1B39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9628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9DB88-C648-7C45-97D8-F41B73E1B39D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36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9DB88-C648-7C45-97D8-F41B73E1B39D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5285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9DB88-C648-7C45-97D8-F41B73E1B39D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7396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77E3-D294-614F-8DA6-DD9230013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610BB-82A5-AC4C-B506-9ADF2B499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DA0BF-6630-B248-B529-E70D7779F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9261-16C3-CA44-B68C-9A174CDC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C7229-5777-E541-B8F1-A5BFCD03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76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5EBD-662D-604A-976B-E1D1F68E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8CC1C-CDC5-B54C-B38E-F29EEAE1B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7FC80-4BE7-2E40-9AA8-2ED69C4E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5917-98D3-4A4E-A5EF-53FAFEC6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17C67-CAA0-8845-A07E-D4E9ECEC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18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73A941-4019-8B4E-881C-48C8B0193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E95ED-7747-A742-96B1-39429689C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7361C-1709-4048-BEF4-3EB9AC1C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48372-1D2D-AB4A-8B49-D75D1BF68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E36C5-8E43-F64D-B614-061841E2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08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4281-2853-D640-A011-15D9FD1C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25BBD-CC39-8D40-897B-CA0D6B49B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61D8E-B0E0-B540-BD70-4F398753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70A94-2EBE-B348-A5B8-ED485F56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4F7F5-91CC-6342-90C0-CEB2C4F0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538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95D31-583F-EB4E-9488-337AD3FE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9C140-13B7-F648-9D59-9B336180D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70B45-7912-7B45-89FA-66AF20A4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69E54-4E28-9148-A35E-49F0084F9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EB0F-BA47-A84B-BC9D-E7729BEDC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936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2EDD-BD26-6C42-AC3B-999D92F3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F1877-7537-484D-920B-61F59AE674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62076-012F-D547-96CA-201AA857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575D5-5C22-1C4D-8E1A-4D97E590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2FE28-45CD-A04C-8377-58C634FF8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45418-FB61-5C43-897B-8620B938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BC65-6AB7-9D4B-B0DE-5BD6D3D8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A90D6-8F10-C649-B6C6-102EC43DC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76137-1DEA-7E42-A719-1A3A3B8D3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843CE-5E05-FE4E-9BE6-BB1DB768F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D24A5-3B46-A943-AB5D-DAF654BC0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294B9A-C0A5-D64A-82D5-90D48C4A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5432E9-B041-F242-B75D-FD851610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10BE79-5655-FE4D-A6AD-3E05E04A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943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D758-5A6A-E145-B0ED-A666433D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A0EBAF-29B6-734C-8CF5-D3457478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DCD83-8D02-D24E-86A3-87366E027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99224-78AF-7745-BFDA-03AD19BA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224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310C9A-4E4D-4640-9899-1C38E51B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46F74-6CAC-6C4A-AC71-AB52A4EE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0028A-4DD8-7849-8421-AA14293E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903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D8F8-540A-1446-9EC9-BE838AB0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3E7C3-F75D-ED45-AE6C-0C1F31821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804F8-5417-0A45-A053-A4182B3AD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1E6B2-1BC7-9745-81DC-D99E1AD0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0923E-2AE9-1642-AC3E-F8F8559D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C64B5-97CD-CF44-8DA2-C218B974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600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03AF-244F-5E4E-A077-06AD5338D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C9218C-E091-7046-9C03-6841F5681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BA0DD-FE1B-E844-B1C6-E03124B7E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148B4-795E-6B4D-972A-37468856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14C29-5B7E-084F-903E-B4CC4DAD7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144A7-D595-CB4C-91F4-67E1845A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58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859B1-C757-4F46-B035-3D26EAD5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09DAE-AE19-1D43-85A8-FEEEED417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E3BCB-DB2B-FE47-9C70-4B4B578BC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EC5F-328D-7F4B-B914-8230DFAFC268}" type="datetimeFigureOut">
              <a:rPr lang="en-AU" smtClean="0"/>
              <a:t>27/1/21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BC535-BFFC-9447-9576-B2765B0D6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C7C10-253C-254B-915A-44B32D5EE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AD1C4-F252-BF41-8BBF-19DA5719B9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46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5.jpeg"/><Relationship Id="rId7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4.JPG"/><Relationship Id="rId5" Type="http://schemas.openxmlformats.org/officeDocument/2006/relationships/image" Target="../media/image9.jpeg"/><Relationship Id="rId10" Type="http://schemas.openxmlformats.org/officeDocument/2006/relationships/image" Target="../media/image13.jpeg"/><Relationship Id="rId4" Type="http://schemas.openxmlformats.org/officeDocument/2006/relationships/image" Target="../media/image3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3F7E-05F0-5943-8C5C-715042B57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01647"/>
            <a:ext cx="12192000" cy="1029313"/>
          </a:xfrm>
        </p:spPr>
        <p:txBody>
          <a:bodyPr/>
          <a:lstStyle/>
          <a:p>
            <a:r>
              <a:rPr lang="en-AU" dirty="0"/>
              <a:t>Measuring biodiversity its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4FC28-4D5E-F44C-B209-FD5D0B938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3036"/>
            <a:ext cx="9144000" cy="1655762"/>
          </a:xfrm>
        </p:spPr>
        <p:txBody>
          <a:bodyPr>
            <a:normAutofit/>
          </a:bodyPr>
          <a:lstStyle/>
          <a:p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biodiversity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r>
              <a:rPr lang="de-DE" dirty="0"/>
              <a:t>MLU 2021</a:t>
            </a:r>
          </a:p>
          <a:p>
            <a:r>
              <a:rPr lang="en-AU" dirty="0" err="1"/>
              <a:t>shane.blowes@idiv.de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ECDFC-CDF0-944F-9746-FA3E07CF8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94" y="5145342"/>
            <a:ext cx="2584300" cy="8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BA21-3643-9943-941A-892B0A79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Visualising biodiversity through the lens of Individual Based Rarefaction (IBR)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D8DF6D2B-EFF1-F248-BD7B-6CB26926F301}"/>
              </a:ext>
            </a:extLst>
          </p:cNvPr>
          <p:cNvSpPr txBox="1"/>
          <p:nvPr/>
        </p:nvSpPr>
        <p:spPr>
          <a:xfrm>
            <a:off x="7485005" y="6552620"/>
            <a:ext cx="714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Hurlbert</a:t>
            </a:r>
            <a:r>
              <a:rPr lang="de-DE" sz="1600" dirty="0"/>
              <a:t> 1971 </a:t>
            </a:r>
            <a:r>
              <a:rPr lang="de-DE" sz="1600" i="1" dirty="0"/>
              <a:t>Ecology</a:t>
            </a:r>
            <a:r>
              <a:rPr lang="de-DE" sz="1600" dirty="0"/>
              <a:t>, </a:t>
            </a:r>
            <a:r>
              <a:rPr lang="de-DE" sz="1600" dirty="0" err="1"/>
              <a:t>Gotelli</a:t>
            </a:r>
            <a:r>
              <a:rPr lang="de-DE" sz="1600" dirty="0"/>
              <a:t> &amp; Colwell 2001 </a:t>
            </a:r>
            <a:r>
              <a:rPr lang="de-DE" sz="1600" i="1" dirty="0" err="1"/>
              <a:t>Ecol</a:t>
            </a:r>
            <a:r>
              <a:rPr lang="de-DE" sz="1600" i="1" dirty="0"/>
              <a:t> </a:t>
            </a:r>
            <a:r>
              <a:rPr lang="de-DE" sz="1600" i="1" dirty="0" err="1"/>
              <a:t>Lett</a:t>
            </a:r>
            <a:endParaRPr lang="de-DE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961BCB-FF0F-4542-9E29-EB9F84E7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2" y="1690688"/>
            <a:ext cx="4861932" cy="48619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8BA76C-CCDB-1642-B14E-76BC9F92C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758" y="2043082"/>
            <a:ext cx="457200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FA3B5C-9F12-9845-92D4-15DCB8E82C75}"/>
              </a:ext>
            </a:extLst>
          </p:cNvPr>
          <p:cNvSpPr txBox="1"/>
          <p:nvPr/>
        </p:nvSpPr>
        <p:spPr>
          <a:xfrm>
            <a:off x="5368760" y="1719470"/>
            <a:ext cx="470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𝛼-scale : each curve corresponds to one quadrat</a:t>
            </a:r>
          </a:p>
        </p:txBody>
      </p:sp>
    </p:spTree>
    <p:extLst>
      <p:ext uri="{BB962C8B-B14F-4D97-AF65-F5344CB8AC3E}">
        <p14:creationId xmlns:p14="http://schemas.microsoft.com/office/powerpoint/2010/main" val="222540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9F74-9670-C540-BAA5-B5E48B3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27"/>
            <a:ext cx="10515600" cy="1325563"/>
          </a:xfrm>
        </p:spPr>
        <p:txBody>
          <a:bodyPr/>
          <a:lstStyle/>
          <a:p>
            <a:r>
              <a:rPr lang="en-AU" dirty="0"/>
              <a:t>Abundance, evenness and richness with IBR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991A2B-B933-BE47-99F5-B928ACC97787}"/>
              </a:ext>
            </a:extLst>
          </p:cNvPr>
          <p:cNvGrpSpPr/>
          <p:nvPr/>
        </p:nvGrpSpPr>
        <p:grpSpPr>
          <a:xfrm>
            <a:off x="1008129" y="1709928"/>
            <a:ext cx="5785867" cy="5183717"/>
            <a:chOff x="3606413" y="2572772"/>
            <a:chExt cx="3068726" cy="276921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717C8B9-35E5-824F-9877-EEDB937BD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3932" y="2572772"/>
              <a:ext cx="0" cy="24655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F3D6803-D659-A240-A32F-3158167A2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1440" y="5038345"/>
              <a:ext cx="2773699" cy="6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5666F2-8DBC-2047-B47A-768F80D5E595}"/>
                </a:ext>
              </a:extLst>
            </p:cNvPr>
            <p:cNvSpPr txBox="1"/>
            <p:nvPr/>
          </p:nvSpPr>
          <p:spPr>
            <a:xfrm rot="16200000">
              <a:off x="2963770" y="3333322"/>
              <a:ext cx="1546009" cy="260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Species richness (S)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6E37A2-5FD3-6C4D-B47D-D8F81884C5F3}"/>
                </a:ext>
              </a:extLst>
            </p:cNvPr>
            <p:cNvSpPr txBox="1"/>
            <p:nvPr/>
          </p:nvSpPr>
          <p:spPr>
            <a:xfrm>
              <a:off x="4210004" y="5068193"/>
              <a:ext cx="2277487" cy="273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Total number of individuals (N)</a:t>
              </a:r>
            </a:p>
          </p:txBody>
        </p: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E2384184-8BD7-E94F-A013-16B4896B7DFD}"/>
              </a:ext>
            </a:extLst>
          </p:cNvPr>
          <p:cNvSpPr/>
          <p:nvPr/>
        </p:nvSpPr>
        <p:spPr>
          <a:xfrm rot="351732" flipH="1">
            <a:off x="1834735" y="2286793"/>
            <a:ext cx="9671848" cy="8464908"/>
          </a:xfrm>
          <a:prstGeom prst="arc">
            <a:avLst>
              <a:gd name="adj1" fmla="val 17167596"/>
              <a:gd name="adj2" fmla="val 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4">
            <a:extLst>
              <a:ext uri="{FF2B5EF4-FFF2-40B4-BE49-F238E27FC236}">
                <a16:creationId xmlns:a16="http://schemas.microsoft.com/office/drawing/2014/main" id="{B7C59818-2F41-3E46-8F1B-2E1BFCAE7159}"/>
              </a:ext>
            </a:extLst>
          </p:cNvPr>
          <p:cNvSpPr txBox="1"/>
          <p:nvPr/>
        </p:nvSpPr>
        <p:spPr>
          <a:xfrm>
            <a:off x="8207381" y="6552620"/>
            <a:ext cx="714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Hurlbert</a:t>
            </a:r>
            <a:r>
              <a:rPr lang="de-DE" sz="1600" dirty="0"/>
              <a:t> 1971 </a:t>
            </a:r>
            <a:r>
              <a:rPr lang="de-DE" sz="1600" i="1" dirty="0"/>
              <a:t>Ecology</a:t>
            </a:r>
            <a:r>
              <a:rPr lang="de-DE" sz="1600" dirty="0"/>
              <a:t>, Olszewski 2004 </a:t>
            </a:r>
            <a:r>
              <a:rPr lang="de-DE" sz="1600" i="1" dirty="0"/>
              <a:t>OIKOS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9D2D9C-8770-AA4B-868B-0DA461DEDDAE}"/>
              </a:ext>
            </a:extLst>
          </p:cNvPr>
          <p:cNvSpPr>
            <a:spLocks noChangeAspect="1"/>
          </p:cNvSpPr>
          <p:nvPr/>
        </p:nvSpPr>
        <p:spPr>
          <a:xfrm>
            <a:off x="1750122" y="5901325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2826D3-361D-8248-9199-A3D968DDDA3B}"/>
              </a:ext>
            </a:extLst>
          </p:cNvPr>
          <p:cNvSpPr>
            <a:spLocks noChangeAspect="1"/>
          </p:cNvSpPr>
          <p:nvPr/>
        </p:nvSpPr>
        <p:spPr>
          <a:xfrm>
            <a:off x="5743826" y="2228890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A4881-0D1E-8144-B3CE-AFA7FF09BA11}"/>
              </a:ext>
            </a:extLst>
          </p:cNvPr>
          <p:cNvSpPr txBox="1"/>
          <p:nvPr/>
        </p:nvSpPr>
        <p:spPr>
          <a:xfrm>
            <a:off x="6236208" y="2212848"/>
            <a:ext cx="1348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/>
              <a:t>{</a:t>
            </a:r>
            <a:r>
              <a:rPr lang="en-AU" sz="2200" i="1" dirty="0"/>
              <a:t>N</a:t>
            </a:r>
            <a:r>
              <a:rPr lang="en-AU" sz="2200" baseline="-25000" dirty="0"/>
              <a:t>obs</a:t>
            </a:r>
            <a:r>
              <a:rPr lang="en-AU" sz="2200" dirty="0"/>
              <a:t>, </a:t>
            </a:r>
            <a:r>
              <a:rPr lang="en-AU" sz="2200" i="1" dirty="0"/>
              <a:t>S</a:t>
            </a:r>
            <a:r>
              <a:rPr lang="en-AU" sz="2200" baseline="-25000" dirty="0"/>
              <a:t>obs</a:t>
            </a:r>
            <a:r>
              <a:rPr lang="en-AU" sz="2200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36D8D-C427-064E-9895-60CDB4B4612E}"/>
              </a:ext>
            </a:extLst>
          </p:cNvPr>
          <p:cNvSpPr txBox="1"/>
          <p:nvPr/>
        </p:nvSpPr>
        <p:spPr>
          <a:xfrm>
            <a:off x="2048320" y="5790399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/>
              <a:t>{</a:t>
            </a:r>
            <a:r>
              <a:rPr lang="en-AU" sz="2200" i="1" dirty="0"/>
              <a:t>N</a:t>
            </a:r>
            <a:r>
              <a:rPr lang="en-AU" sz="2200" baseline="-25000" dirty="0"/>
              <a:t> </a:t>
            </a:r>
            <a:r>
              <a:rPr lang="en-AU" sz="2200" dirty="0"/>
              <a:t>= 1, </a:t>
            </a:r>
            <a:r>
              <a:rPr lang="en-AU" sz="2200" i="1" dirty="0"/>
              <a:t>S</a:t>
            </a:r>
            <a:r>
              <a:rPr lang="en-AU" sz="2200" dirty="0"/>
              <a:t> = 1}</a:t>
            </a:r>
          </a:p>
        </p:txBody>
      </p:sp>
    </p:spTree>
    <p:extLst>
      <p:ext uri="{BB962C8B-B14F-4D97-AF65-F5344CB8AC3E}">
        <p14:creationId xmlns:p14="http://schemas.microsoft.com/office/powerpoint/2010/main" val="294576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9F74-9670-C540-BAA5-B5E48B3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27"/>
            <a:ext cx="10515600" cy="1325563"/>
          </a:xfrm>
        </p:spPr>
        <p:txBody>
          <a:bodyPr/>
          <a:lstStyle/>
          <a:p>
            <a:r>
              <a:rPr lang="en-AU" dirty="0"/>
              <a:t>Abundance, evenness and richness with IBR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991A2B-B933-BE47-99F5-B928ACC97787}"/>
              </a:ext>
            </a:extLst>
          </p:cNvPr>
          <p:cNvGrpSpPr/>
          <p:nvPr/>
        </p:nvGrpSpPr>
        <p:grpSpPr>
          <a:xfrm>
            <a:off x="1008129" y="1709928"/>
            <a:ext cx="5785867" cy="5183717"/>
            <a:chOff x="3606413" y="2572772"/>
            <a:chExt cx="3068726" cy="276921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717C8B9-35E5-824F-9877-EEDB937BD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3932" y="2572772"/>
              <a:ext cx="0" cy="24655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F3D6803-D659-A240-A32F-3158167A2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1440" y="5038345"/>
              <a:ext cx="2773699" cy="6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5666F2-8DBC-2047-B47A-768F80D5E595}"/>
                </a:ext>
              </a:extLst>
            </p:cNvPr>
            <p:cNvSpPr txBox="1"/>
            <p:nvPr/>
          </p:nvSpPr>
          <p:spPr>
            <a:xfrm rot="16200000">
              <a:off x="2963770" y="3333322"/>
              <a:ext cx="1546009" cy="260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Species richness (S)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6E37A2-5FD3-6C4D-B47D-D8F81884C5F3}"/>
                </a:ext>
              </a:extLst>
            </p:cNvPr>
            <p:cNvSpPr txBox="1"/>
            <p:nvPr/>
          </p:nvSpPr>
          <p:spPr>
            <a:xfrm>
              <a:off x="4210004" y="5068193"/>
              <a:ext cx="2277487" cy="273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Total number of individuals (N)</a:t>
              </a:r>
            </a:p>
          </p:txBody>
        </p: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E2384184-8BD7-E94F-A013-16B4896B7DFD}"/>
              </a:ext>
            </a:extLst>
          </p:cNvPr>
          <p:cNvSpPr/>
          <p:nvPr/>
        </p:nvSpPr>
        <p:spPr>
          <a:xfrm rot="351732" flipH="1">
            <a:off x="1834735" y="2286793"/>
            <a:ext cx="9671848" cy="8464908"/>
          </a:xfrm>
          <a:prstGeom prst="arc">
            <a:avLst>
              <a:gd name="adj1" fmla="val 17167596"/>
              <a:gd name="adj2" fmla="val 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4">
            <a:extLst>
              <a:ext uri="{FF2B5EF4-FFF2-40B4-BE49-F238E27FC236}">
                <a16:creationId xmlns:a16="http://schemas.microsoft.com/office/drawing/2014/main" id="{B7C59818-2F41-3E46-8F1B-2E1BFCAE7159}"/>
              </a:ext>
            </a:extLst>
          </p:cNvPr>
          <p:cNvSpPr txBox="1"/>
          <p:nvPr/>
        </p:nvSpPr>
        <p:spPr>
          <a:xfrm>
            <a:off x="8207381" y="6552620"/>
            <a:ext cx="714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Hurlbert</a:t>
            </a:r>
            <a:r>
              <a:rPr lang="de-DE" sz="1600" dirty="0"/>
              <a:t> 1971 </a:t>
            </a:r>
            <a:r>
              <a:rPr lang="de-DE" sz="1600" i="1" dirty="0"/>
              <a:t>Ecology</a:t>
            </a:r>
            <a:r>
              <a:rPr lang="de-DE" sz="1600" dirty="0"/>
              <a:t>, Olszewski 2004 </a:t>
            </a:r>
            <a:r>
              <a:rPr lang="de-DE" sz="1600" i="1" dirty="0"/>
              <a:t>OIKOS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9D2D9C-8770-AA4B-868B-0DA461DEDDAE}"/>
              </a:ext>
            </a:extLst>
          </p:cNvPr>
          <p:cNvSpPr>
            <a:spLocks noChangeAspect="1"/>
          </p:cNvSpPr>
          <p:nvPr/>
        </p:nvSpPr>
        <p:spPr>
          <a:xfrm>
            <a:off x="1764311" y="5886430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2826D3-361D-8248-9199-A3D968DDDA3B}"/>
              </a:ext>
            </a:extLst>
          </p:cNvPr>
          <p:cNvSpPr>
            <a:spLocks noChangeAspect="1"/>
          </p:cNvSpPr>
          <p:nvPr/>
        </p:nvSpPr>
        <p:spPr>
          <a:xfrm>
            <a:off x="5743826" y="2228890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A4881-0D1E-8144-B3CE-AFA7FF09BA11}"/>
              </a:ext>
            </a:extLst>
          </p:cNvPr>
          <p:cNvSpPr txBox="1"/>
          <p:nvPr/>
        </p:nvSpPr>
        <p:spPr>
          <a:xfrm>
            <a:off x="6236208" y="2212848"/>
            <a:ext cx="1348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/>
              <a:t>{</a:t>
            </a:r>
            <a:r>
              <a:rPr lang="en-AU" sz="2200" i="1" dirty="0"/>
              <a:t>N</a:t>
            </a:r>
            <a:r>
              <a:rPr lang="en-AU" sz="2200" baseline="-25000" dirty="0"/>
              <a:t>obs</a:t>
            </a:r>
            <a:r>
              <a:rPr lang="en-AU" sz="2200" dirty="0"/>
              <a:t>, </a:t>
            </a:r>
            <a:r>
              <a:rPr lang="en-AU" sz="2200" i="1" dirty="0"/>
              <a:t>S</a:t>
            </a:r>
            <a:r>
              <a:rPr lang="en-AU" sz="2200" baseline="-25000" dirty="0"/>
              <a:t>obs</a:t>
            </a:r>
            <a:r>
              <a:rPr lang="en-AU" sz="2200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36D8D-C427-064E-9895-60CDB4B4612E}"/>
              </a:ext>
            </a:extLst>
          </p:cNvPr>
          <p:cNvSpPr txBox="1"/>
          <p:nvPr/>
        </p:nvSpPr>
        <p:spPr>
          <a:xfrm>
            <a:off x="2048320" y="5790399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/>
              <a:t>{</a:t>
            </a:r>
            <a:r>
              <a:rPr lang="en-AU" sz="2200" i="1" dirty="0"/>
              <a:t>N</a:t>
            </a:r>
            <a:r>
              <a:rPr lang="en-AU" sz="2200" baseline="-25000" dirty="0"/>
              <a:t> </a:t>
            </a:r>
            <a:r>
              <a:rPr lang="en-AU" sz="2200" dirty="0"/>
              <a:t>= 1, </a:t>
            </a:r>
            <a:r>
              <a:rPr lang="en-AU" sz="2200" i="1" dirty="0"/>
              <a:t>S</a:t>
            </a:r>
            <a:r>
              <a:rPr lang="en-AU" sz="2200" dirty="0"/>
              <a:t> = 1}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9977CB-C722-E54F-B0D4-1324503402F1}"/>
              </a:ext>
            </a:extLst>
          </p:cNvPr>
          <p:cNvCxnSpPr>
            <a:cxnSpLocks/>
            <a:stCxn id="9" idx="2"/>
          </p:cNvCxnSpPr>
          <p:nvPr/>
        </p:nvCxnSpPr>
        <p:spPr>
          <a:xfrm flipV="1">
            <a:off x="1860025" y="2820618"/>
            <a:ext cx="427914" cy="3204706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21EC9E-A42A-AD4F-9264-A45AB43B392B}"/>
              </a:ext>
            </a:extLst>
          </p:cNvPr>
          <p:cNvSpPr txBox="1"/>
          <p:nvPr/>
        </p:nvSpPr>
        <p:spPr>
          <a:xfrm>
            <a:off x="2383653" y="4422971"/>
            <a:ext cx="413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Probability of Interspecific Encounter (PIE)</a:t>
            </a:r>
          </a:p>
        </p:txBody>
      </p:sp>
    </p:spTree>
    <p:extLst>
      <p:ext uri="{BB962C8B-B14F-4D97-AF65-F5344CB8AC3E}">
        <p14:creationId xmlns:p14="http://schemas.microsoft.com/office/powerpoint/2010/main" val="9658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9F74-9670-C540-BAA5-B5E48B3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5227"/>
            <a:ext cx="10515600" cy="1325563"/>
          </a:xfrm>
        </p:spPr>
        <p:txBody>
          <a:bodyPr/>
          <a:lstStyle/>
          <a:p>
            <a:r>
              <a:rPr lang="en-AU" dirty="0"/>
              <a:t>Abundance, evenness and richness with IBR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991A2B-B933-BE47-99F5-B928ACC97787}"/>
              </a:ext>
            </a:extLst>
          </p:cNvPr>
          <p:cNvGrpSpPr/>
          <p:nvPr/>
        </p:nvGrpSpPr>
        <p:grpSpPr>
          <a:xfrm>
            <a:off x="1008129" y="1709928"/>
            <a:ext cx="5785867" cy="5183717"/>
            <a:chOff x="3606413" y="2572772"/>
            <a:chExt cx="3068726" cy="276921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717C8B9-35E5-824F-9877-EEDB937BD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3932" y="2572772"/>
              <a:ext cx="0" cy="24655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F3D6803-D659-A240-A32F-3158167A2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1440" y="5038345"/>
              <a:ext cx="2773699" cy="60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5666F2-8DBC-2047-B47A-768F80D5E595}"/>
                </a:ext>
              </a:extLst>
            </p:cNvPr>
            <p:cNvSpPr txBox="1"/>
            <p:nvPr/>
          </p:nvSpPr>
          <p:spPr>
            <a:xfrm rot="16200000">
              <a:off x="2963770" y="3333322"/>
              <a:ext cx="1546009" cy="260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Species richness (S)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6E37A2-5FD3-6C4D-B47D-D8F81884C5F3}"/>
                </a:ext>
              </a:extLst>
            </p:cNvPr>
            <p:cNvSpPr txBox="1"/>
            <p:nvPr/>
          </p:nvSpPr>
          <p:spPr>
            <a:xfrm>
              <a:off x="4210004" y="5068193"/>
              <a:ext cx="2277487" cy="273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Total number of individuals (N)</a:t>
              </a:r>
            </a:p>
          </p:txBody>
        </p: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E2384184-8BD7-E94F-A013-16B4896B7DFD}"/>
              </a:ext>
            </a:extLst>
          </p:cNvPr>
          <p:cNvSpPr/>
          <p:nvPr/>
        </p:nvSpPr>
        <p:spPr>
          <a:xfrm rot="351732" flipH="1">
            <a:off x="1834735" y="2286793"/>
            <a:ext cx="9671848" cy="8464908"/>
          </a:xfrm>
          <a:prstGeom prst="arc">
            <a:avLst>
              <a:gd name="adj1" fmla="val 17167596"/>
              <a:gd name="adj2" fmla="val 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4">
            <a:extLst>
              <a:ext uri="{FF2B5EF4-FFF2-40B4-BE49-F238E27FC236}">
                <a16:creationId xmlns:a16="http://schemas.microsoft.com/office/drawing/2014/main" id="{B7C59818-2F41-3E46-8F1B-2E1BFCAE7159}"/>
              </a:ext>
            </a:extLst>
          </p:cNvPr>
          <p:cNvSpPr txBox="1"/>
          <p:nvPr/>
        </p:nvSpPr>
        <p:spPr>
          <a:xfrm>
            <a:off x="8207381" y="6552620"/>
            <a:ext cx="714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Hurlbert</a:t>
            </a:r>
            <a:r>
              <a:rPr lang="de-DE" sz="1600" dirty="0"/>
              <a:t> 1971 </a:t>
            </a:r>
            <a:r>
              <a:rPr lang="de-DE" sz="1600" i="1" dirty="0"/>
              <a:t>Ecology</a:t>
            </a:r>
            <a:r>
              <a:rPr lang="de-DE" sz="1600" dirty="0"/>
              <a:t>, Olszewski 2004 </a:t>
            </a:r>
            <a:r>
              <a:rPr lang="de-DE" sz="1600" i="1" dirty="0"/>
              <a:t>OIKOS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9D2D9C-8770-AA4B-868B-0DA461DEDDAE}"/>
              </a:ext>
            </a:extLst>
          </p:cNvPr>
          <p:cNvSpPr>
            <a:spLocks noChangeAspect="1"/>
          </p:cNvSpPr>
          <p:nvPr/>
        </p:nvSpPr>
        <p:spPr>
          <a:xfrm>
            <a:off x="1750122" y="5901325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2826D3-361D-8248-9199-A3D968DDDA3B}"/>
              </a:ext>
            </a:extLst>
          </p:cNvPr>
          <p:cNvSpPr>
            <a:spLocks noChangeAspect="1"/>
          </p:cNvSpPr>
          <p:nvPr/>
        </p:nvSpPr>
        <p:spPr>
          <a:xfrm>
            <a:off x="5743826" y="2228890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A4881-0D1E-8144-B3CE-AFA7FF09BA11}"/>
              </a:ext>
            </a:extLst>
          </p:cNvPr>
          <p:cNvSpPr txBox="1"/>
          <p:nvPr/>
        </p:nvSpPr>
        <p:spPr>
          <a:xfrm>
            <a:off x="6236208" y="2212848"/>
            <a:ext cx="1348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/>
              <a:t>{</a:t>
            </a:r>
            <a:r>
              <a:rPr lang="en-AU" sz="2200" i="1" dirty="0"/>
              <a:t>N</a:t>
            </a:r>
            <a:r>
              <a:rPr lang="en-AU" sz="2200" baseline="-25000" dirty="0"/>
              <a:t>obs</a:t>
            </a:r>
            <a:r>
              <a:rPr lang="en-AU" sz="2200" dirty="0"/>
              <a:t>, </a:t>
            </a:r>
            <a:r>
              <a:rPr lang="en-AU" sz="2200" i="1" dirty="0"/>
              <a:t>S</a:t>
            </a:r>
            <a:r>
              <a:rPr lang="en-AU" sz="2200" baseline="-25000" dirty="0"/>
              <a:t>obs</a:t>
            </a:r>
            <a:r>
              <a:rPr lang="en-AU" sz="2200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36D8D-C427-064E-9895-60CDB4B4612E}"/>
              </a:ext>
            </a:extLst>
          </p:cNvPr>
          <p:cNvSpPr txBox="1"/>
          <p:nvPr/>
        </p:nvSpPr>
        <p:spPr>
          <a:xfrm>
            <a:off x="2048320" y="5790399"/>
            <a:ext cx="160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/>
              <a:t>{</a:t>
            </a:r>
            <a:r>
              <a:rPr lang="en-AU" sz="2200" i="1" dirty="0"/>
              <a:t>N</a:t>
            </a:r>
            <a:r>
              <a:rPr lang="en-AU" sz="2200" baseline="-25000" dirty="0"/>
              <a:t> </a:t>
            </a:r>
            <a:r>
              <a:rPr lang="en-AU" sz="2200" dirty="0"/>
              <a:t>= 1, </a:t>
            </a:r>
            <a:r>
              <a:rPr lang="en-AU" sz="2200" i="1" dirty="0"/>
              <a:t>S</a:t>
            </a:r>
            <a:r>
              <a:rPr lang="en-AU" sz="2200" dirty="0"/>
              <a:t> = 1}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F1E5C7-AF5B-894D-8226-A1AAB08E620A}"/>
              </a:ext>
            </a:extLst>
          </p:cNvPr>
          <p:cNvSpPr>
            <a:spLocks noChangeAspect="1"/>
          </p:cNvSpPr>
          <p:nvPr/>
        </p:nvSpPr>
        <p:spPr>
          <a:xfrm>
            <a:off x="4293178" y="2606682"/>
            <a:ext cx="216000" cy="21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5C014-6EE0-E64A-8F1C-28148CF99946}"/>
              </a:ext>
            </a:extLst>
          </p:cNvPr>
          <p:cNvSpPr txBox="1"/>
          <p:nvPr/>
        </p:nvSpPr>
        <p:spPr>
          <a:xfrm>
            <a:off x="3065417" y="1489668"/>
            <a:ext cx="278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Rarefied richness (</a:t>
            </a:r>
            <a:r>
              <a:rPr lang="en-AU" i="1" dirty="0"/>
              <a:t>S</a:t>
            </a:r>
            <a:r>
              <a:rPr lang="en-AU" baseline="-25000" dirty="0"/>
              <a:t>n</a:t>
            </a:r>
            <a:r>
              <a:rPr lang="en-AU" dirty="0"/>
              <a:t>): expected species richness </a:t>
            </a:r>
          </a:p>
          <a:p>
            <a:r>
              <a:rPr lang="en-AU" dirty="0"/>
              <a:t>for </a:t>
            </a:r>
            <a:r>
              <a:rPr lang="en-AU" i="1" dirty="0"/>
              <a:t>n </a:t>
            </a:r>
            <a:r>
              <a:rPr lang="en-AU" dirty="0"/>
              <a:t>individuals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FBABF-FFD2-6C48-ABC9-28735A9C893E}"/>
              </a:ext>
            </a:extLst>
          </p:cNvPr>
          <p:cNvSpPr txBox="1"/>
          <p:nvPr/>
        </p:nvSpPr>
        <p:spPr>
          <a:xfrm>
            <a:off x="4527778" y="2666008"/>
            <a:ext cx="1317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/>
              <a:t>{</a:t>
            </a:r>
            <a:r>
              <a:rPr lang="en-AU" sz="2200" i="1" dirty="0"/>
              <a:t>N </a:t>
            </a:r>
            <a:r>
              <a:rPr lang="en-AU" sz="2200" dirty="0"/>
              <a:t>= </a:t>
            </a:r>
            <a:r>
              <a:rPr lang="en-AU" sz="2200" i="1" dirty="0"/>
              <a:t>n</a:t>
            </a:r>
            <a:r>
              <a:rPr lang="en-AU" sz="2200" dirty="0"/>
              <a:t>, </a:t>
            </a:r>
            <a:r>
              <a:rPr lang="en-AU" sz="2200" i="1" dirty="0"/>
              <a:t>S</a:t>
            </a:r>
            <a:r>
              <a:rPr lang="en-AU" sz="2200" baseline="-25000" dirty="0"/>
              <a:t>n</a:t>
            </a:r>
            <a:r>
              <a:rPr lang="en-AU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932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E335808-4058-0340-8023-3D21127771EC}"/>
              </a:ext>
            </a:extLst>
          </p:cNvPr>
          <p:cNvGrpSpPr/>
          <p:nvPr/>
        </p:nvGrpSpPr>
        <p:grpSpPr>
          <a:xfrm>
            <a:off x="57153" y="1328411"/>
            <a:ext cx="6211094" cy="5634944"/>
            <a:chOff x="3606413" y="2331720"/>
            <a:chExt cx="3294259" cy="301027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50ABEA2-A527-FC40-BFF4-EBF6D57A7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3932" y="2331720"/>
              <a:ext cx="0" cy="2706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D2676E-53A4-6D45-AD32-0B23927CFE2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401056" y="3544824"/>
              <a:ext cx="0" cy="2999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EAB465-43BD-5B4D-9025-D096A2A4D31D}"/>
                </a:ext>
              </a:extLst>
            </p:cNvPr>
            <p:cNvSpPr txBox="1"/>
            <p:nvPr/>
          </p:nvSpPr>
          <p:spPr>
            <a:xfrm rot="16200000">
              <a:off x="2963770" y="3333322"/>
              <a:ext cx="1546009" cy="260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Species richness (S)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922064-9E87-3B4C-AB51-6F5CBAE324DC}"/>
                </a:ext>
              </a:extLst>
            </p:cNvPr>
            <p:cNvSpPr txBox="1"/>
            <p:nvPr/>
          </p:nvSpPr>
          <p:spPr>
            <a:xfrm>
              <a:off x="4210004" y="5068193"/>
              <a:ext cx="2277487" cy="273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Total number of individuals (N)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B51A5B3-9AA0-664B-9C35-5B5864E5A197}"/>
              </a:ext>
            </a:extLst>
          </p:cNvPr>
          <p:cNvSpPr txBox="1"/>
          <p:nvPr/>
        </p:nvSpPr>
        <p:spPr>
          <a:xfrm>
            <a:off x="5659025" y="2660250"/>
            <a:ext cx="3775393" cy="492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∆</a:t>
            </a:r>
            <a:r>
              <a:rPr lang="de-DE" sz="2600" i="1" dirty="0"/>
              <a:t>N</a:t>
            </a:r>
            <a:r>
              <a:rPr lang="de-DE" sz="2600" dirty="0"/>
              <a:t>: </a:t>
            </a:r>
            <a:r>
              <a:rPr lang="de-DE" sz="2600" dirty="0" err="1"/>
              <a:t>number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individuals</a:t>
            </a:r>
            <a:endParaRPr lang="de-DE" sz="2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9BDA5F-7536-7949-A5DC-59A6AFDE2464}"/>
              </a:ext>
            </a:extLst>
          </p:cNvPr>
          <p:cNvSpPr txBox="1"/>
          <p:nvPr/>
        </p:nvSpPr>
        <p:spPr>
          <a:xfrm>
            <a:off x="5795885" y="2050205"/>
            <a:ext cx="3321743" cy="492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∆</a:t>
            </a:r>
            <a:r>
              <a:rPr lang="de-DE" sz="2600" i="1" dirty="0"/>
              <a:t>S</a:t>
            </a:r>
            <a:r>
              <a:rPr lang="de-DE" sz="2600" dirty="0"/>
              <a:t> : </a:t>
            </a:r>
            <a:r>
              <a:rPr lang="de-DE" sz="2600" dirty="0" err="1"/>
              <a:t>number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species</a:t>
            </a:r>
            <a:endParaRPr lang="de-DE" sz="26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57A50-732C-1442-8378-7FA927187372}"/>
              </a:ext>
            </a:extLst>
          </p:cNvPr>
          <p:cNvSpPr txBox="1"/>
          <p:nvPr/>
        </p:nvSpPr>
        <p:spPr>
          <a:xfrm>
            <a:off x="1195182" y="5401073"/>
            <a:ext cx="6578211" cy="492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∆ </a:t>
            </a:r>
            <a:r>
              <a:rPr lang="de-DE" sz="2600" i="1" dirty="0"/>
              <a:t>S</a:t>
            </a:r>
            <a:r>
              <a:rPr lang="de-DE" sz="2600" baseline="-25000" dirty="0"/>
              <a:t>PIE</a:t>
            </a:r>
            <a:r>
              <a:rPr lang="de-DE" sz="2600" dirty="0"/>
              <a:t>: </a:t>
            </a:r>
            <a:r>
              <a:rPr lang="de-DE" sz="2600" dirty="0" err="1"/>
              <a:t>evenness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species</a:t>
            </a:r>
            <a:r>
              <a:rPr lang="de-DE" sz="2600" dirty="0"/>
              <a:t>‘ relative </a:t>
            </a:r>
            <a:r>
              <a:rPr lang="de-DE" sz="2600" dirty="0" err="1"/>
              <a:t>abundances</a:t>
            </a:r>
            <a:endParaRPr lang="de-DE" sz="2600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45E66333-A6FA-CC48-9240-7F5DD69CFF5B}"/>
              </a:ext>
            </a:extLst>
          </p:cNvPr>
          <p:cNvSpPr/>
          <p:nvPr/>
        </p:nvSpPr>
        <p:spPr>
          <a:xfrm flipH="1">
            <a:off x="929479" y="1719865"/>
            <a:ext cx="9671848" cy="8464908"/>
          </a:xfrm>
          <a:prstGeom prst="arc">
            <a:avLst>
              <a:gd name="adj1" fmla="val 16441826"/>
              <a:gd name="adj2" fmla="val 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D4C598-7B1D-E545-93F8-FEA1ACF1FDE2}"/>
              </a:ext>
            </a:extLst>
          </p:cNvPr>
          <p:cNvSpPr>
            <a:spLocks noChangeAspect="1"/>
          </p:cNvSpPr>
          <p:nvPr/>
        </p:nvSpPr>
        <p:spPr>
          <a:xfrm>
            <a:off x="5384570" y="1631482"/>
            <a:ext cx="209306" cy="221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902F85-EFDA-5D47-B233-AE53D15A89EC}"/>
              </a:ext>
            </a:extLst>
          </p:cNvPr>
          <p:cNvSpPr/>
          <p:nvPr/>
        </p:nvSpPr>
        <p:spPr>
          <a:xfrm>
            <a:off x="3174122" y="1116231"/>
            <a:ext cx="592380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600" dirty="0"/>
              <a:t>∆</a:t>
            </a:r>
            <a:r>
              <a:rPr lang="de-DE" sz="2600" i="1" dirty="0" err="1"/>
              <a:t>S</a:t>
            </a:r>
            <a:r>
              <a:rPr lang="de-DE" sz="2600" baseline="-25000" dirty="0" err="1"/>
              <a:t>n</a:t>
            </a:r>
            <a:r>
              <a:rPr lang="de-DE" sz="2600" dirty="0"/>
              <a:t>:  </a:t>
            </a:r>
            <a:r>
              <a:rPr lang="de-DE" sz="2600" dirty="0" err="1"/>
              <a:t>expected</a:t>
            </a:r>
            <a:r>
              <a:rPr lang="de-DE" sz="2600" dirty="0"/>
              <a:t> # </a:t>
            </a:r>
            <a:r>
              <a:rPr lang="de-DE" sz="2600" dirty="0" err="1"/>
              <a:t>species</a:t>
            </a:r>
            <a:r>
              <a:rPr lang="de-DE" sz="2600" dirty="0"/>
              <a:t> (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i="1" dirty="0" err="1"/>
              <a:t>n</a:t>
            </a:r>
            <a:r>
              <a:rPr lang="de-DE" sz="2600" dirty="0"/>
              <a:t> </a:t>
            </a:r>
            <a:r>
              <a:rPr lang="de-DE" sz="2600" dirty="0" err="1"/>
              <a:t>individuals</a:t>
            </a:r>
            <a:r>
              <a:rPr lang="de-DE" sz="2600" dirty="0"/>
              <a:t>)</a:t>
            </a:r>
          </a:p>
        </p:txBody>
      </p:sp>
      <p:sp>
        <p:nvSpPr>
          <p:cNvPr id="17" name="Textfeld 4">
            <a:extLst>
              <a:ext uri="{FF2B5EF4-FFF2-40B4-BE49-F238E27FC236}">
                <a16:creationId xmlns:a16="http://schemas.microsoft.com/office/drawing/2014/main" id="{9A94ED58-8C60-9C40-A3FB-A4869D2AC7FC}"/>
              </a:ext>
            </a:extLst>
          </p:cNvPr>
          <p:cNvSpPr txBox="1"/>
          <p:nvPr/>
        </p:nvSpPr>
        <p:spPr>
          <a:xfrm>
            <a:off x="5369504" y="6253651"/>
            <a:ext cx="6822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/>
              <a:t>Hurlbert</a:t>
            </a:r>
            <a:r>
              <a:rPr lang="de-DE" sz="1600" dirty="0"/>
              <a:t> 1971 </a:t>
            </a:r>
            <a:r>
              <a:rPr lang="de-DE" sz="1600" i="1" dirty="0"/>
              <a:t>Ecology</a:t>
            </a:r>
            <a:r>
              <a:rPr lang="de-DE" sz="1600" dirty="0"/>
              <a:t>, </a:t>
            </a:r>
            <a:r>
              <a:rPr lang="de-DE" sz="1600" dirty="0" err="1"/>
              <a:t>Gotelli</a:t>
            </a:r>
            <a:r>
              <a:rPr lang="de-DE" sz="1600" dirty="0"/>
              <a:t> &amp; Colwell 2001 </a:t>
            </a:r>
            <a:r>
              <a:rPr lang="de-DE" sz="1600" i="1" dirty="0" err="1"/>
              <a:t>Ecol</a:t>
            </a:r>
            <a:r>
              <a:rPr lang="de-DE" sz="1600" i="1" dirty="0"/>
              <a:t> </a:t>
            </a:r>
            <a:r>
              <a:rPr lang="de-DE" sz="1600" i="1" dirty="0" err="1"/>
              <a:t>Lett</a:t>
            </a:r>
            <a:r>
              <a:rPr lang="de-DE" sz="1600" i="1" dirty="0"/>
              <a:t>, </a:t>
            </a:r>
          </a:p>
          <a:p>
            <a:pPr algn="r"/>
            <a:r>
              <a:rPr lang="de-DE" sz="1600" dirty="0"/>
              <a:t>Chase </a:t>
            </a:r>
            <a:r>
              <a:rPr lang="de-DE" sz="1600" i="1" dirty="0"/>
              <a:t>et al</a:t>
            </a:r>
            <a:r>
              <a:rPr lang="de-DE" sz="1600" dirty="0"/>
              <a:t>. 2018 </a:t>
            </a:r>
            <a:r>
              <a:rPr lang="de-DE" sz="1600" i="1" dirty="0" err="1"/>
              <a:t>Ecol</a:t>
            </a:r>
            <a:r>
              <a:rPr lang="de-DE" sz="1600" i="1" dirty="0"/>
              <a:t> </a:t>
            </a:r>
            <a:r>
              <a:rPr lang="de-DE" sz="1600" i="1" dirty="0" err="1"/>
              <a:t>Lett</a:t>
            </a:r>
            <a:endParaRPr lang="de-DE" sz="16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07FA786-F1DC-374D-85C0-B9995F8CBBA5}"/>
              </a:ext>
            </a:extLst>
          </p:cNvPr>
          <p:cNvSpPr/>
          <p:nvPr/>
        </p:nvSpPr>
        <p:spPr>
          <a:xfrm rot="406231" flipH="1">
            <a:off x="904077" y="2760397"/>
            <a:ext cx="9671847" cy="7525224"/>
          </a:xfrm>
          <a:prstGeom prst="arc">
            <a:avLst>
              <a:gd name="adj1" fmla="val 17372853"/>
              <a:gd name="adj2" fmla="val 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5D810C-1096-7B4B-BA9A-01FABDE6A03D}"/>
              </a:ext>
            </a:extLst>
          </p:cNvPr>
          <p:cNvSpPr>
            <a:spLocks noChangeAspect="1"/>
          </p:cNvSpPr>
          <p:nvPr/>
        </p:nvSpPr>
        <p:spPr>
          <a:xfrm>
            <a:off x="4787044" y="2658833"/>
            <a:ext cx="203626" cy="202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3724CB-2688-FC42-9EF4-D8215353682A}"/>
              </a:ext>
            </a:extLst>
          </p:cNvPr>
          <p:cNvCxnSpPr>
            <a:cxnSpLocks/>
          </p:cNvCxnSpPr>
          <p:nvPr/>
        </p:nvCxnSpPr>
        <p:spPr>
          <a:xfrm flipV="1">
            <a:off x="4888857" y="1776505"/>
            <a:ext cx="0" cy="97200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60C947-DB49-7342-AD01-4A303E322A19}"/>
              </a:ext>
            </a:extLst>
          </p:cNvPr>
          <p:cNvCxnSpPr>
            <a:cxnSpLocks/>
          </p:cNvCxnSpPr>
          <p:nvPr/>
        </p:nvCxnSpPr>
        <p:spPr>
          <a:xfrm>
            <a:off x="4897322" y="2748505"/>
            <a:ext cx="57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0C2F33A-6C73-C349-8F06-4AE2A4520286}"/>
              </a:ext>
            </a:extLst>
          </p:cNvPr>
          <p:cNvCxnSpPr>
            <a:cxnSpLocks/>
          </p:cNvCxnSpPr>
          <p:nvPr/>
        </p:nvCxnSpPr>
        <p:spPr>
          <a:xfrm flipV="1">
            <a:off x="5489223" y="1761784"/>
            <a:ext cx="0" cy="100800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E5FEDA-E7A0-0143-AA84-3F0B7D0BD845}"/>
              </a:ext>
            </a:extLst>
          </p:cNvPr>
          <p:cNvCxnSpPr/>
          <p:nvPr/>
        </p:nvCxnSpPr>
        <p:spPr>
          <a:xfrm flipH="1" flipV="1">
            <a:off x="3440826" y="1507070"/>
            <a:ext cx="1448031" cy="755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92F74-02A1-3945-AD84-E6EC3A635AF8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489223" y="2296426"/>
            <a:ext cx="306662" cy="20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48B9CE-BAC6-2B4A-902E-E616081762B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200232" y="2759155"/>
            <a:ext cx="458793" cy="14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778F3E95-23E2-9146-806B-24283475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264"/>
            <a:ext cx="12192000" cy="1325563"/>
          </a:xfrm>
        </p:spPr>
        <p:txBody>
          <a:bodyPr/>
          <a:lstStyle/>
          <a:p>
            <a:pPr algn="ctr"/>
            <a:r>
              <a:rPr lang="en-AU" dirty="0"/>
              <a:t>Abundance, evenness and richness </a:t>
            </a:r>
            <a:r>
              <a:rPr lang="en-AU" i="1" dirty="0"/>
              <a:t>change </a:t>
            </a:r>
            <a:r>
              <a:rPr lang="en-AU" dirty="0"/>
              <a:t>with IBR</a:t>
            </a:r>
          </a:p>
        </p:txBody>
      </p:sp>
    </p:spTree>
    <p:extLst>
      <p:ext uri="{BB962C8B-B14F-4D97-AF65-F5344CB8AC3E}">
        <p14:creationId xmlns:p14="http://schemas.microsoft.com/office/powerpoint/2010/main" val="84898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E335808-4058-0340-8023-3D21127771EC}"/>
              </a:ext>
            </a:extLst>
          </p:cNvPr>
          <p:cNvGrpSpPr/>
          <p:nvPr/>
        </p:nvGrpSpPr>
        <p:grpSpPr>
          <a:xfrm>
            <a:off x="57153" y="1328411"/>
            <a:ext cx="6211094" cy="5634944"/>
            <a:chOff x="3606413" y="2331720"/>
            <a:chExt cx="3294259" cy="3010271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50ABEA2-A527-FC40-BFF4-EBF6D57A7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3932" y="2331720"/>
              <a:ext cx="0" cy="27066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D2676E-53A4-6D45-AD32-0B23927CFE2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401056" y="3544824"/>
              <a:ext cx="0" cy="2999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EAB465-43BD-5B4D-9025-D096A2A4D31D}"/>
                </a:ext>
              </a:extLst>
            </p:cNvPr>
            <p:cNvSpPr txBox="1"/>
            <p:nvPr/>
          </p:nvSpPr>
          <p:spPr>
            <a:xfrm rot="16200000">
              <a:off x="2963770" y="3333322"/>
              <a:ext cx="1546009" cy="260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Species richness (S)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922064-9E87-3B4C-AB51-6F5CBAE324DC}"/>
                </a:ext>
              </a:extLst>
            </p:cNvPr>
            <p:cNvSpPr txBox="1"/>
            <p:nvPr/>
          </p:nvSpPr>
          <p:spPr>
            <a:xfrm>
              <a:off x="4210004" y="5068193"/>
              <a:ext cx="2277487" cy="273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Total number of individuals (N)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B51A5B3-9AA0-664B-9C35-5B5864E5A197}"/>
              </a:ext>
            </a:extLst>
          </p:cNvPr>
          <p:cNvSpPr txBox="1"/>
          <p:nvPr/>
        </p:nvSpPr>
        <p:spPr>
          <a:xfrm>
            <a:off x="5659025" y="2660250"/>
            <a:ext cx="3775393" cy="492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∆</a:t>
            </a:r>
            <a:r>
              <a:rPr lang="de-DE" sz="2600" i="1" dirty="0"/>
              <a:t>N</a:t>
            </a:r>
            <a:r>
              <a:rPr lang="de-DE" sz="2600" dirty="0"/>
              <a:t>: </a:t>
            </a:r>
            <a:r>
              <a:rPr lang="de-DE" sz="2600" dirty="0" err="1"/>
              <a:t>number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individuals</a:t>
            </a:r>
            <a:endParaRPr lang="de-DE" sz="2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9BDA5F-7536-7949-A5DC-59A6AFDE2464}"/>
              </a:ext>
            </a:extLst>
          </p:cNvPr>
          <p:cNvSpPr txBox="1"/>
          <p:nvPr/>
        </p:nvSpPr>
        <p:spPr>
          <a:xfrm>
            <a:off x="5795885" y="2050205"/>
            <a:ext cx="3321743" cy="492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∆</a:t>
            </a:r>
            <a:r>
              <a:rPr lang="de-DE" sz="2600" i="1" dirty="0"/>
              <a:t>S</a:t>
            </a:r>
            <a:r>
              <a:rPr lang="de-DE" sz="2600" dirty="0"/>
              <a:t> : </a:t>
            </a:r>
            <a:r>
              <a:rPr lang="de-DE" sz="2600" dirty="0" err="1"/>
              <a:t>number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species</a:t>
            </a:r>
            <a:endParaRPr lang="de-DE" sz="26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057A50-732C-1442-8378-7FA927187372}"/>
              </a:ext>
            </a:extLst>
          </p:cNvPr>
          <p:cNvSpPr txBox="1"/>
          <p:nvPr/>
        </p:nvSpPr>
        <p:spPr>
          <a:xfrm>
            <a:off x="1195182" y="5401073"/>
            <a:ext cx="6578211" cy="492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dirty="0"/>
              <a:t>∆ </a:t>
            </a:r>
            <a:r>
              <a:rPr lang="de-DE" sz="2600" i="1" dirty="0"/>
              <a:t>S</a:t>
            </a:r>
            <a:r>
              <a:rPr lang="de-DE" sz="2600" baseline="-25000" dirty="0"/>
              <a:t>PIE</a:t>
            </a:r>
            <a:r>
              <a:rPr lang="de-DE" sz="2600" dirty="0"/>
              <a:t>: </a:t>
            </a:r>
            <a:r>
              <a:rPr lang="de-DE" sz="2600" dirty="0" err="1"/>
              <a:t>evenness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</a:t>
            </a:r>
            <a:r>
              <a:rPr lang="de-DE" sz="2600" dirty="0" err="1"/>
              <a:t>species</a:t>
            </a:r>
            <a:r>
              <a:rPr lang="de-DE" sz="2600" dirty="0"/>
              <a:t>‘ relative </a:t>
            </a:r>
            <a:r>
              <a:rPr lang="de-DE" sz="2600" dirty="0" err="1"/>
              <a:t>abundances</a:t>
            </a:r>
            <a:endParaRPr lang="de-DE" sz="2600" dirty="0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45E66333-A6FA-CC48-9240-7F5DD69CFF5B}"/>
              </a:ext>
            </a:extLst>
          </p:cNvPr>
          <p:cNvSpPr/>
          <p:nvPr/>
        </p:nvSpPr>
        <p:spPr>
          <a:xfrm flipH="1">
            <a:off x="929479" y="1719865"/>
            <a:ext cx="9671848" cy="8464908"/>
          </a:xfrm>
          <a:prstGeom prst="arc">
            <a:avLst>
              <a:gd name="adj1" fmla="val 16441826"/>
              <a:gd name="adj2" fmla="val 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D4C598-7B1D-E545-93F8-FEA1ACF1FDE2}"/>
              </a:ext>
            </a:extLst>
          </p:cNvPr>
          <p:cNvSpPr>
            <a:spLocks noChangeAspect="1"/>
          </p:cNvSpPr>
          <p:nvPr/>
        </p:nvSpPr>
        <p:spPr>
          <a:xfrm>
            <a:off x="5384570" y="1631482"/>
            <a:ext cx="209306" cy="221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902F85-EFDA-5D47-B233-AE53D15A89EC}"/>
              </a:ext>
            </a:extLst>
          </p:cNvPr>
          <p:cNvSpPr/>
          <p:nvPr/>
        </p:nvSpPr>
        <p:spPr>
          <a:xfrm>
            <a:off x="3174122" y="1116231"/>
            <a:ext cx="592380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600" dirty="0"/>
              <a:t>∆</a:t>
            </a:r>
            <a:r>
              <a:rPr lang="de-DE" sz="2600" i="1" dirty="0" err="1"/>
              <a:t>S</a:t>
            </a:r>
            <a:r>
              <a:rPr lang="de-DE" sz="2600" baseline="-25000" dirty="0" err="1"/>
              <a:t>n</a:t>
            </a:r>
            <a:r>
              <a:rPr lang="de-DE" sz="2600" dirty="0"/>
              <a:t>:  </a:t>
            </a:r>
            <a:r>
              <a:rPr lang="de-DE" sz="2600" dirty="0" err="1"/>
              <a:t>expected</a:t>
            </a:r>
            <a:r>
              <a:rPr lang="de-DE" sz="2600" dirty="0"/>
              <a:t> # </a:t>
            </a:r>
            <a:r>
              <a:rPr lang="de-DE" sz="2600" dirty="0" err="1"/>
              <a:t>species</a:t>
            </a:r>
            <a:r>
              <a:rPr lang="de-DE" sz="2600" dirty="0"/>
              <a:t> (</a:t>
            </a:r>
            <a:r>
              <a:rPr lang="de-DE" sz="2600" dirty="0" err="1"/>
              <a:t>for</a:t>
            </a:r>
            <a:r>
              <a:rPr lang="de-DE" sz="2600" dirty="0"/>
              <a:t> </a:t>
            </a:r>
            <a:r>
              <a:rPr lang="de-DE" sz="2600" i="1" dirty="0" err="1"/>
              <a:t>n</a:t>
            </a:r>
            <a:r>
              <a:rPr lang="de-DE" sz="2600" dirty="0"/>
              <a:t> </a:t>
            </a:r>
            <a:r>
              <a:rPr lang="de-DE" sz="2600" dirty="0" err="1"/>
              <a:t>individuals</a:t>
            </a:r>
            <a:r>
              <a:rPr lang="de-DE" sz="2600" dirty="0"/>
              <a:t>)</a:t>
            </a:r>
          </a:p>
        </p:txBody>
      </p:sp>
      <p:sp>
        <p:nvSpPr>
          <p:cNvPr id="17" name="Textfeld 4">
            <a:extLst>
              <a:ext uri="{FF2B5EF4-FFF2-40B4-BE49-F238E27FC236}">
                <a16:creationId xmlns:a16="http://schemas.microsoft.com/office/drawing/2014/main" id="{9A94ED58-8C60-9C40-A3FB-A4869D2AC7FC}"/>
              </a:ext>
            </a:extLst>
          </p:cNvPr>
          <p:cNvSpPr txBox="1"/>
          <p:nvPr/>
        </p:nvSpPr>
        <p:spPr>
          <a:xfrm>
            <a:off x="5369504" y="6253651"/>
            <a:ext cx="6822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/>
              <a:t>Hurlbert</a:t>
            </a:r>
            <a:r>
              <a:rPr lang="de-DE" sz="1600" dirty="0"/>
              <a:t> 1971 </a:t>
            </a:r>
            <a:r>
              <a:rPr lang="de-DE" sz="1600" i="1" dirty="0"/>
              <a:t>Ecology</a:t>
            </a:r>
            <a:r>
              <a:rPr lang="de-DE" sz="1600" dirty="0"/>
              <a:t>, </a:t>
            </a:r>
            <a:r>
              <a:rPr lang="de-DE" sz="1600" dirty="0" err="1"/>
              <a:t>Gotelli</a:t>
            </a:r>
            <a:r>
              <a:rPr lang="de-DE" sz="1600" dirty="0"/>
              <a:t> &amp; Colwell 2001 </a:t>
            </a:r>
            <a:r>
              <a:rPr lang="de-DE" sz="1600" i="1" dirty="0" err="1"/>
              <a:t>Ecol</a:t>
            </a:r>
            <a:r>
              <a:rPr lang="de-DE" sz="1600" i="1" dirty="0"/>
              <a:t> </a:t>
            </a:r>
            <a:r>
              <a:rPr lang="de-DE" sz="1600" i="1" dirty="0" err="1"/>
              <a:t>Lett</a:t>
            </a:r>
            <a:r>
              <a:rPr lang="de-DE" sz="1600" i="1" dirty="0"/>
              <a:t>, </a:t>
            </a:r>
          </a:p>
          <a:p>
            <a:pPr algn="r"/>
            <a:r>
              <a:rPr lang="de-DE" sz="1600" dirty="0"/>
              <a:t>Chase </a:t>
            </a:r>
            <a:r>
              <a:rPr lang="de-DE" sz="1600" i="1" dirty="0"/>
              <a:t>et al</a:t>
            </a:r>
            <a:r>
              <a:rPr lang="de-DE" sz="1600" dirty="0"/>
              <a:t>. 2018 </a:t>
            </a:r>
            <a:r>
              <a:rPr lang="de-DE" sz="1600" i="1" dirty="0" err="1"/>
              <a:t>Ecol</a:t>
            </a:r>
            <a:r>
              <a:rPr lang="de-DE" sz="1600" i="1" dirty="0"/>
              <a:t> </a:t>
            </a:r>
            <a:r>
              <a:rPr lang="de-DE" sz="1600" i="1" dirty="0" err="1"/>
              <a:t>Lett</a:t>
            </a:r>
            <a:endParaRPr lang="de-DE" sz="16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07FA786-F1DC-374D-85C0-B9995F8CBBA5}"/>
              </a:ext>
            </a:extLst>
          </p:cNvPr>
          <p:cNvSpPr/>
          <p:nvPr/>
        </p:nvSpPr>
        <p:spPr>
          <a:xfrm rot="406231" flipH="1">
            <a:off x="904077" y="2760397"/>
            <a:ext cx="9671847" cy="7525224"/>
          </a:xfrm>
          <a:prstGeom prst="arc">
            <a:avLst>
              <a:gd name="adj1" fmla="val 17372853"/>
              <a:gd name="adj2" fmla="val 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5D810C-1096-7B4B-BA9A-01FABDE6A03D}"/>
              </a:ext>
            </a:extLst>
          </p:cNvPr>
          <p:cNvSpPr>
            <a:spLocks noChangeAspect="1"/>
          </p:cNvSpPr>
          <p:nvPr/>
        </p:nvSpPr>
        <p:spPr>
          <a:xfrm>
            <a:off x="4787044" y="2658833"/>
            <a:ext cx="203626" cy="202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3724CB-2688-FC42-9EF4-D8215353682A}"/>
              </a:ext>
            </a:extLst>
          </p:cNvPr>
          <p:cNvCxnSpPr>
            <a:cxnSpLocks/>
          </p:cNvCxnSpPr>
          <p:nvPr/>
        </p:nvCxnSpPr>
        <p:spPr>
          <a:xfrm flipV="1">
            <a:off x="4888857" y="1776505"/>
            <a:ext cx="0" cy="972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60C947-DB49-7342-AD01-4A303E322A19}"/>
              </a:ext>
            </a:extLst>
          </p:cNvPr>
          <p:cNvCxnSpPr>
            <a:cxnSpLocks/>
          </p:cNvCxnSpPr>
          <p:nvPr/>
        </p:nvCxnSpPr>
        <p:spPr>
          <a:xfrm>
            <a:off x="4897322" y="2748505"/>
            <a:ext cx="576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0C2F33A-6C73-C349-8F06-4AE2A4520286}"/>
              </a:ext>
            </a:extLst>
          </p:cNvPr>
          <p:cNvCxnSpPr>
            <a:cxnSpLocks/>
          </p:cNvCxnSpPr>
          <p:nvPr/>
        </p:nvCxnSpPr>
        <p:spPr>
          <a:xfrm flipV="1">
            <a:off x="5489223" y="1761784"/>
            <a:ext cx="0" cy="1008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E5FEDA-E7A0-0143-AA84-3F0B7D0BD845}"/>
              </a:ext>
            </a:extLst>
          </p:cNvPr>
          <p:cNvCxnSpPr/>
          <p:nvPr/>
        </p:nvCxnSpPr>
        <p:spPr>
          <a:xfrm flipH="1" flipV="1">
            <a:off x="3440826" y="1507070"/>
            <a:ext cx="1448031" cy="755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492F74-02A1-3945-AD84-E6EC3A635AF8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5489223" y="2296426"/>
            <a:ext cx="306662" cy="20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48B9CE-BAC6-2B4A-902E-E616081762B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200232" y="2759155"/>
            <a:ext cx="458793" cy="147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778F3E95-23E2-9146-806B-24283475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264"/>
            <a:ext cx="12192000" cy="1325563"/>
          </a:xfrm>
        </p:spPr>
        <p:txBody>
          <a:bodyPr/>
          <a:lstStyle/>
          <a:p>
            <a:pPr algn="ctr"/>
            <a:r>
              <a:rPr lang="en-AU" dirty="0"/>
              <a:t>Abundance, evenness and richness </a:t>
            </a:r>
            <a:r>
              <a:rPr lang="en-AU" i="1" dirty="0"/>
              <a:t>change </a:t>
            </a:r>
            <a:r>
              <a:rPr lang="en-AU" dirty="0"/>
              <a:t>with IBR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4070872-B56E-9143-9053-4BC6FCFBE4B2}"/>
              </a:ext>
            </a:extLst>
          </p:cNvPr>
          <p:cNvGrpSpPr/>
          <p:nvPr/>
        </p:nvGrpSpPr>
        <p:grpSpPr>
          <a:xfrm>
            <a:off x="5850990" y="3362976"/>
            <a:ext cx="5994321" cy="1703098"/>
            <a:chOff x="2759801" y="2336168"/>
            <a:chExt cx="5994321" cy="170309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4EA6AF4-33CA-7543-9D65-19E9FA5514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980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2BF7F1E-243B-AE4F-BB63-9DD1979AF18A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366C01F-D1CB-D845-A4C4-0431E72A0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F270B5D-6611-B54B-BEC1-8BF15F91E9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05593" y="2595191"/>
              <a:ext cx="1440000" cy="1440000"/>
              <a:chOff x="2759801" y="2599266"/>
              <a:chExt cx="1440000" cy="144000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B22468D-0BF6-1C4E-B666-697318647CB7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86A5BC3-1A8A-994E-890E-5BB3EA375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F3D0B7B-B78F-194A-9F23-F9252A4C60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6792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73B7E27-FFA1-9D42-9F52-08FBEB6E5E0A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427016B-9EF0-E747-A095-AA0908008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78D1D5-3542-1844-9CE4-CEDA7586DC06}"/>
                </a:ext>
              </a:extLst>
            </p:cNvPr>
            <p:cNvSpPr txBox="1"/>
            <p:nvPr/>
          </p:nvSpPr>
          <p:spPr>
            <a:xfrm>
              <a:off x="3261486" y="233616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</a:t>
              </a:r>
              <a:r>
                <a:rPr lang="en-AU" i="1" dirty="0"/>
                <a:t>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E12370-CC88-2A4E-93CE-5B26C4BA5FF1}"/>
                </a:ext>
              </a:extLst>
            </p:cNvPr>
            <p:cNvSpPr txBox="1"/>
            <p:nvPr/>
          </p:nvSpPr>
          <p:spPr>
            <a:xfrm>
              <a:off x="5388990" y="233616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</a:t>
              </a:r>
              <a:r>
                <a:rPr lang="en-AU" i="1" dirty="0"/>
                <a:t>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D679B0A-5C09-1F4E-8AD9-135B1CCD6730}"/>
                </a:ext>
              </a:extLst>
            </p:cNvPr>
            <p:cNvSpPr txBox="1"/>
            <p:nvPr/>
          </p:nvSpPr>
          <p:spPr>
            <a:xfrm>
              <a:off x="7260462" y="233616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</a:t>
              </a:r>
              <a:r>
                <a:rPr lang="en-AU" i="1" dirty="0"/>
                <a:t>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294C6B-6266-284B-98C4-2CEEB4BEB05C}"/>
                </a:ext>
              </a:extLst>
            </p:cNvPr>
            <p:cNvSpPr txBox="1"/>
            <p:nvPr/>
          </p:nvSpPr>
          <p:spPr>
            <a:xfrm>
              <a:off x="4121149" y="3147792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</a:t>
              </a:r>
              <a:r>
                <a:rPr lang="en-AU" i="1" dirty="0"/>
                <a:t>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3B24D57-A5CD-844F-AC61-86E721BCCCD7}"/>
                </a:ext>
              </a:extLst>
            </p:cNvPr>
            <p:cNvSpPr txBox="1"/>
            <p:nvPr/>
          </p:nvSpPr>
          <p:spPr>
            <a:xfrm>
              <a:off x="6258140" y="3130525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</a:t>
              </a:r>
              <a:r>
                <a:rPr lang="en-AU" i="1" dirty="0"/>
                <a:t>S</a:t>
              </a:r>
              <a:r>
                <a:rPr lang="en-AU" baseline="-25000" dirty="0"/>
                <a:t>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398401-1EF6-1D42-8A6D-89CE6DCA291E}"/>
                </a:ext>
              </a:extLst>
            </p:cNvPr>
            <p:cNvSpPr txBox="1"/>
            <p:nvPr/>
          </p:nvSpPr>
          <p:spPr>
            <a:xfrm>
              <a:off x="8141454" y="3130525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</a:t>
              </a:r>
              <a:r>
                <a:rPr lang="en-AU" i="1" dirty="0"/>
                <a:t>S</a:t>
              </a:r>
              <a:r>
                <a:rPr lang="en-AU" baseline="-25000" dirty="0"/>
                <a:t>PIE</a:t>
              </a: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A5E0B12C-7655-6D47-9116-E3F9920504AC}"/>
              </a:ext>
            </a:extLst>
          </p:cNvPr>
          <p:cNvSpPr>
            <a:spLocks noChangeAspect="1"/>
          </p:cNvSpPr>
          <p:nvPr/>
        </p:nvSpPr>
        <p:spPr>
          <a:xfrm>
            <a:off x="6884045" y="3970199"/>
            <a:ext cx="108000" cy="1072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0EB02ED-711E-B74C-B6F8-42DF18C71D4E}"/>
              </a:ext>
            </a:extLst>
          </p:cNvPr>
          <p:cNvSpPr>
            <a:spLocks noChangeAspect="1"/>
          </p:cNvSpPr>
          <p:nvPr/>
        </p:nvSpPr>
        <p:spPr>
          <a:xfrm>
            <a:off x="9028220" y="3971555"/>
            <a:ext cx="108000" cy="1072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1360F65-615B-5544-AA78-F23A00E76E18}"/>
              </a:ext>
            </a:extLst>
          </p:cNvPr>
          <p:cNvSpPr>
            <a:spLocks noChangeAspect="1"/>
          </p:cNvSpPr>
          <p:nvPr/>
        </p:nvSpPr>
        <p:spPr>
          <a:xfrm>
            <a:off x="10893263" y="3971555"/>
            <a:ext cx="108000" cy="1072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862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737D16-AF1A-8340-8F25-BE8819FE7993}"/>
              </a:ext>
            </a:extLst>
          </p:cNvPr>
          <p:cNvSpPr txBox="1">
            <a:spLocks/>
          </p:cNvSpPr>
          <p:nvPr/>
        </p:nvSpPr>
        <p:spPr>
          <a:xfrm>
            <a:off x="9514" y="-9"/>
            <a:ext cx="8681640" cy="838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200" b="1" dirty="0"/>
              <a:t>How </a:t>
            </a:r>
            <a:r>
              <a:rPr lang="en-AU" sz="4200" b="1" i="1" dirty="0"/>
              <a:t>can</a:t>
            </a:r>
            <a:r>
              <a:rPr lang="en-AU" sz="4200" b="1" dirty="0"/>
              <a:t> the components change?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FFF0B1-B45B-8B42-AD5D-DED5A9216862}"/>
              </a:ext>
            </a:extLst>
          </p:cNvPr>
          <p:cNvGrpSpPr/>
          <p:nvPr/>
        </p:nvGrpSpPr>
        <p:grpSpPr>
          <a:xfrm>
            <a:off x="3072390" y="2852747"/>
            <a:ext cx="6047220" cy="1703098"/>
            <a:chOff x="2759801" y="2336168"/>
            <a:chExt cx="6047220" cy="17030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1E95C0-C1B8-D847-8A47-46147EDDB4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980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3F2D94C-7A92-7A44-83FA-70ACFD16ABD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E50814D-8503-104A-A6B6-8ADE8791E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7F38BB-DEB5-E14B-9B86-67027D0B8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05593" y="2595191"/>
              <a:ext cx="1440000" cy="1440000"/>
              <a:chOff x="2759801" y="2599266"/>
              <a:chExt cx="1440000" cy="144000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DD24C14-9A85-3241-98C1-4E180CFA270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A921B64-C245-8D40-B2FD-0ACCE79F4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E00CEB-B6E5-3D4E-95D7-02C69B64F0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6792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DBB3739-08C5-C749-9622-3BD9899F0030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3BFB44-EF6F-E142-A07B-6CC25764F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B61753-3D94-2745-AFDD-26EB15B39342}"/>
                </a:ext>
              </a:extLst>
            </p:cNvPr>
            <p:cNvSpPr txBox="1"/>
            <p:nvPr/>
          </p:nvSpPr>
          <p:spPr>
            <a:xfrm>
              <a:off x="3261486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4A46E8-FBFF-9F40-8DE0-3B8DD455D5C0}"/>
                </a:ext>
              </a:extLst>
            </p:cNvPr>
            <p:cNvSpPr txBox="1"/>
            <p:nvPr/>
          </p:nvSpPr>
          <p:spPr>
            <a:xfrm>
              <a:off x="5388990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9FF499-C3D8-D941-96EE-64DD10EA126C}"/>
                </a:ext>
              </a:extLst>
            </p:cNvPr>
            <p:cNvSpPr txBox="1"/>
            <p:nvPr/>
          </p:nvSpPr>
          <p:spPr>
            <a:xfrm>
              <a:off x="7260462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F7FEEF-C4EB-674C-8BD2-EB2E71636F5C}"/>
                </a:ext>
              </a:extLst>
            </p:cNvPr>
            <p:cNvSpPr txBox="1"/>
            <p:nvPr/>
          </p:nvSpPr>
          <p:spPr>
            <a:xfrm>
              <a:off x="4121149" y="3147792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1EC09A-151A-1448-8334-B29739E22318}"/>
                </a:ext>
              </a:extLst>
            </p:cNvPr>
            <p:cNvSpPr txBox="1"/>
            <p:nvPr/>
          </p:nvSpPr>
          <p:spPr>
            <a:xfrm>
              <a:off x="6258140" y="3130525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706296-AB8A-F649-B629-AB4E143F75A0}"/>
                </a:ext>
              </a:extLst>
            </p:cNvPr>
            <p:cNvSpPr txBox="1"/>
            <p:nvPr/>
          </p:nvSpPr>
          <p:spPr>
            <a:xfrm>
              <a:off x="8141454" y="3130525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PIE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C8284B-5EDF-9F4E-8469-8657AA452F5B}"/>
              </a:ext>
            </a:extLst>
          </p:cNvPr>
          <p:cNvGrpSpPr>
            <a:grpSpLocks noChangeAspect="1"/>
          </p:cNvGrpSpPr>
          <p:nvPr/>
        </p:nvGrpSpPr>
        <p:grpSpPr>
          <a:xfrm>
            <a:off x="1929777" y="1339713"/>
            <a:ext cx="2625282" cy="2017112"/>
            <a:chOff x="-574296" y="1368725"/>
            <a:chExt cx="11175623" cy="858668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A6EC40-B347-514D-81B7-87038FDFD89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837DD6F-9237-2040-AD09-8FF4747515DD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A093B5-5937-E341-8035-9FE23AACB823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00761F-D121-0E4A-94CF-EB45FCABDE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2CBA211-2434-1046-85C2-1A5F859D6BE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300A8C73-566F-854F-BC3E-3A34188D8559}"/>
              </a:ext>
            </a:extLst>
          </p:cNvPr>
          <p:cNvSpPr>
            <a:spLocks noChangeAspect="1"/>
          </p:cNvSpPr>
          <p:nvPr/>
        </p:nvSpPr>
        <p:spPr>
          <a:xfrm>
            <a:off x="5905447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6BA1F5-D6D3-1441-93EE-AF748FD38FC5}"/>
              </a:ext>
            </a:extLst>
          </p:cNvPr>
          <p:cNvSpPr>
            <a:spLocks noChangeAspect="1"/>
          </p:cNvSpPr>
          <p:nvPr/>
        </p:nvSpPr>
        <p:spPr>
          <a:xfrm>
            <a:off x="776204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50F5FF9-40C6-7246-9AAF-5CB20CB665B0}"/>
              </a:ext>
            </a:extLst>
          </p:cNvPr>
          <p:cNvSpPr txBox="1"/>
          <p:nvPr/>
        </p:nvSpPr>
        <p:spPr>
          <a:xfrm>
            <a:off x="2499108" y="1840616"/>
            <a:ext cx="184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Altered numbers of individuals (</a:t>
            </a:r>
            <a:r>
              <a:rPr lang="en-AU" i="1" dirty="0"/>
              <a:t>N</a:t>
            </a:r>
            <a:r>
              <a:rPr lang="en-AU" dirty="0"/>
              <a:t>)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E6AA8E5-DB76-7E46-BCBE-BA35124874AD}"/>
              </a:ext>
            </a:extLst>
          </p:cNvPr>
          <p:cNvSpPr>
            <a:spLocks noChangeAspect="1"/>
          </p:cNvSpPr>
          <p:nvPr/>
        </p:nvSpPr>
        <p:spPr>
          <a:xfrm>
            <a:off x="3344179" y="1515550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E9341DF1-73F6-6A4C-8A87-6ADB6A98A833}"/>
              </a:ext>
            </a:extLst>
          </p:cNvPr>
          <p:cNvSpPr>
            <a:spLocks noChangeAspect="1"/>
          </p:cNvSpPr>
          <p:nvPr/>
        </p:nvSpPr>
        <p:spPr>
          <a:xfrm>
            <a:off x="2763712" y="1645309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1AC67D9-03AB-4749-B056-9B1B30B443FF}"/>
              </a:ext>
            </a:extLst>
          </p:cNvPr>
          <p:cNvSpPr>
            <a:spLocks noChangeAspect="1"/>
          </p:cNvSpPr>
          <p:nvPr/>
        </p:nvSpPr>
        <p:spPr>
          <a:xfrm>
            <a:off x="429655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63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FFF0B1-B45B-8B42-AD5D-DED5A9216862}"/>
              </a:ext>
            </a:extLst>
          </p:cNvPr>
          <p:cNvGrpSpPr/>
          <p:nvPr/>
        </p:nvGrpSpPr>
        <p:grpSpPr>
          <a:xfrm>
            <a:off x="3072390" y="2852747"/>
            <a:ext cx="6047220" cy="1703098"/>
            <a:chOff x="2759801" y="2336168"/>
            <a:chExt cx="6047220" cy="17030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1E95C0-C1B8-D847-8A47-46147EDDB4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980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3F2D94C-7A92-7A44-83FA-70ACFD16ABD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E50814D-8503-104A-A6B6-8ADE8791E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7F38BB-DEB5-E14B-9B86-67027D0B8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05593" y="2595191"/>
              <a:ext cx="1440000" cy="1440000"/>
              <a:chOff x="2759801" y="2599266"/>
              <a:chExt cx="1440000" cy="144000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DD24C14-9A85-3241-98C1-4E180CFA270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A921B64-C245-8D40-B2FD-0ACCE79F4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E00CEB-B6E5-3D4E-95D7-02C69B64F0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6792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DBB3739-08C5-C749-9622-3BD9899F0030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3BFB44-EF6F-E142-A07B-6CC25764F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B61753-3D94-2745-AFDD-26EB15B39342}"/>
                </a:ext>
              </a:extLst>
            </p:cNvPr>
            <p:cNvSpPr txBox="1"/>
            <p:nvPr/>
          </p:nvSpPr>
          <p:spPr>
            <a:xfrm>
              <a:off x="3261486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4A46E8-FBFF-9F40-8DE0-3B8DD455D5C0}"/>
                </a:ext>
              </a:extLst>
            </p:cNvPr>
            <p:cNvSpPr txBox="1"/>
            <p:nvPr/>
          </p:nvSpPr>
          <p:spPr>
            <a:xfrm>
              <a:off x="5388990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9FF499-C3D8-D941-96EE-64DD10EA126C}"/>
                </a:ext>
              </a:extLst>
            </p:cNvPr>
            <p:cNvSpPr txBox="1"/>
            <p:nvPr/>
          </p:nvSpPr>
          <p:spPr>
            <a:xfrm>
              <a:off x="7260462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F7FEEF-C4EB-674C-8BD2-EB2E71636F5C}"/>
                </a:ext>
              </a:extLst>
            </p:cNvPr>
            <p:cNvSpPr txBox="1"/>
            <p:nvPr/>
          </p:nvSpPr>
          <p:spPr>
            <a:xfrm>
              <a:off x="4121149" y="3147792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1EC09A-151A-1448-8334-B29739E22318}"/>
                </a:ext>
              </a:extLst>
            </p:cNvPr>
            <p:cNvSpPr txBox="1"/>
            <p:nvPr/>
          </p:nvSpPr>
          <p:spPr>
            <a:xfrm>
              <a:off x="6258140" y="3130525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706296-AB8A-F649-B629-AB4E143F75A0}"/>
                </a:ext>
              </a:extLst>
            </p:cNvPr>
            <p:cNvSpPr txBox="1"/>
            <p:nvPr/>
          </p:nvSpPr>
          <p:spPr>
            <a:xfrm>
              <a:off x="8141454" y="3130525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PIE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C8284B-5EDF-9F4E-8469-8657AA452F5B}"/>
              </a:ext>
            </a:extLst>
          </p:cNvPr>
          <p:cNvGrpSpPr>
            <a:grpSpLocks noChangeAspect="1"/>
          </p:cNvGrpSpPr>
          <p:nvPr/>
        </p:nvGrpSpPr>
        <p:grpSpPr>
          <a:xfrm>
            <a:off x="1929777" y="1339713"/>
            <a:ext cx="2625282" cy="2017112"/>
            <a:chOff x="-574296" y="1368725"/>
            <a:chExt cx="11175623" cy="858668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A6EC40-B347-514D-81B7-87038FDFD89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837DD6F-9237-2040-AD09-8FF4747515DD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A093B5-5937-E341-8035-9FE23AACB823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00761F-D121-0E4A-94CF-EB45FCABDE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2CBA211-2434-1046-85C2-1A5F859D6BE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0088AC-0BBA-1A49-9D7F-5A2D3E63A324}"/>
              </a:ext>
            </a:extLst>
          </p:cNvPr>
          <p:cNvGrpSpPr>
            <a:grpSpLocks noChangeAspect="1"/>
          </p:cNvGrpSpPr>
          <p:nvPr/>
        </p:nvGrpSpPr>
        <p:grpSpPr>
          <a:xfrm>
            <a:off x="5011451" y="1339713"/>
            <a:ext cx="2625282" cy="2017112"/>
            <a:chOff x="-574296" y="1368725"/>
            <a:chExt cx="11175623" cy="85866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D479A5-0ED8-3240-B4DD-2075B9DBF1F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93C90F9-AED5-464B-8E16-15B86E101494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5EB8CB-1C25-8845-B329-11CE25771538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D16A77-2D86-AB45-9481-934EA4EEB56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66EFB376-4C68-3141-B765-3143A88CD5B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rgbClr val="1B9E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8" name="Arc 37">
            <a:extLst>
              <a:ext uri="{FF2B5EF4-FFF2-40B4-BE49-F238E27FC236}">
                <a16:creationId xmlns:a16="http://schemas.microsoft.com/office/drawing/2014/main" id="{93AC34A1-1EC6-6B43-B305-01A216CABD20}"/>
              </a:ext>
            </a:extLst>
          </p:cNvPr>
          <p:cNvSpPr>
            <a:spLocks noChangeAspect="1"/>
          </p:cNvSpPr>
          <p:nvPr/>
        </p:nvSpPr>
        <p:spPr>
          <a:xfrm rot="20757096" flipH="1">
            <a:off x="5330124" y="1210177"/>
            <a:ext cx="2785882" cy="1797347"/>
          </a:xfrm>
          <a:prstGeom prst="arc">
            <a:avLst>
              <a:gd name="adj1" fmla="val 16441826"/>
              <a:gd name="adj2" fmla="val 0"/>
            </a:avLst>
          </a:prstGeom>
          <a:ln w="25400">
            <a:solidFill>
              <a:srgbClr val="1B9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236715-F205-4E45-8E92-7E687F36DBD5}"/>
              </a:ext>
            </a:extLst>
          </p:cNvPr>
          <p:cNvSpPr>
            <a:spLocks noChangeAspect="1"/>
          </p:cNvSpPr>
          <p:nvPr/>
        </p:nvSpPr>
        <p:spPr>
          <a:xfrm>
            <a:off x="6406969" y="1515277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192C05-819F-294F-AF63-878BAC6E60E5}"/>
              </a:ext>
            </a:extLst>
          </p:cNvPr>
          <p:cNvSpPr>
            <a:spLocks noChangeAspect="1"/>
          </p:cNvSpPr>
          <p:nvPr/>
        </p:nvSpPr>
        <p:spPr>
          <a:xfrm>
            <a:off x="6406969" y="1205781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000EE3-BC61-3848-83AF-14ACEF6F3F92}"/>
              </a:ext>
            </a:extLst>
          </p:cNvPr>
          <p:cNvSpPr>
            <a:spLocks noChangeAspect="1"/>
          </p:cNvSpPr>
          <p:nvPr/>
        </p:nvSpPr>
        <p:spPr>
          <a:xfrm>
            <a:off x="3750437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0A8C73-566F-854F-BC3E-3A34188D8559}"/>
              </a:ext>
            </a:extLst>
          </p:cNvPr>
          <p:cNvSpPr>
            <a:spLocks noChangeAspect="1"/>
          </p:cNvSpPr>
          <p:nvPr/>
        </p:nvSpPr>
        <p:spPr>
          <a:xfrm>
            <a:off x="5905447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6BA1F5-D6D3-1441-93EE-AF748FD38FC5}"/>
              </a:ext>
            </a:extLst>
          </p:cNvPr>
          <p:cNvSpPr>
            <a:spLocks noChangeAspect="1"/>
          </p:cNvSpPr>
          <p:nvPr/>
        </p:nvSpPr>
        <p:spPr>
          <a:xfrm>
            <a:off x="776204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3926B7-CB5A-9B4D-8EA3-CC22E1690DAE}"/>
              </a:ext>
            </a:extLst>
          </p:cNvPr>
          <p:cNvSpPr>
            <a:spLocks noChangeAspect="1"/>
          </p:cNvSpPr>
          <p:nvPr/>
        </p:nvSpPr>
        <p:spPr>
          <a:xfrm>
            <a:off x="6201925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0EF6BD-4192-B747-8B08-CC070105535B}"/>
              </a:ext>
            </a:extLst>
          </p:cNvPr>
          <p:cNvSpPr>
            <a:spLocks noChangeAspect="1"/>
          </p:cNvSpPr>
          <p:nvPr/>
        </p:nvSpPr>
        <p:spPr>
          <a:xfrm>
            <a:off x="8049964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90FA53-8112-D14E-BE2E-37B1FB763AB0}"/>
              </a:ext>
            </a:extLst>
          </p:cNvPr>
          <p:cNvSpPr txBox="1"/>
          <p:nvPr/>
        </p:nvSpPr>
        <p:spPr>
          <a:xfrm>
            <a:off x="5737028" y="1840616"/>
            <a:ext cx="255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Species’ relative abundances change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50F5FF9-40C6-7246-9AAF-5CB20CB665B0}"/>
              </a:ext>
            </a:extLst>
          </p:cNvPr>
          <p:cNvSpPr txBox="1"/>
          <p:nvPr/>
        </p:nvSpPr>
        <p:spPr>
          <a:xfrm>
            <a:off x="2499108" y="1840616"/>
            <a:ext cx="184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Altered numbers of individuals (</a:t>
            </a:r>
            <a:r>
              <a:rPr lang="en-AU" i="1" dirty="0"/>
              <a:t>N</a:t>
            </a:r>
            <a:r>
              <a:rPr lang="en-AU" dirty="0"/>
              <a:t>)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E6AA8E5-DB76-7E46-BCBE-BA35124874AD}"/>
              </a:ext>
            </a:extLst>
          </p:cNvPr>
          <p:cNvSpPr>
            <a:spLocks noChangeAspect="1"/>
          </p:cNvSpPr>
          <p:nvPr/>
        </p:nvSpPr>
        <p:spPr>
          <a:xfrm>
            <a:off x="3344179" y="1515550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E9341DF1-73F6-6A4C-8A87-6ADB6A98A833}"/>
              </a:ext>
            </a:extLst>
          </p:cNvPr>
          <p:cNvSpPr>
            <a:spLocks noChangeAspect="1"/>
          </p:cNvSpPr>
          <p:nvPr/>
        </p:nvSpPr>
        <p:spPr>
          <a:xfrm>
            <a:off x="2763712" y="1645309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1AC67D9-03AB-4749-B056-9B1B30B443FF}"/>
              </a:ext>
            </a:extLst>
          </p:cNvPr>
          <p:cNvSpPr>
            <a:spLocks noChangeAspect="1"/>
          </p:cNvSpPr>
          <p:nvPr/>
        </p:nvSpPr>
        <p:spPr>
          <a:xfrm>
            <a:off x="429655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8E56C0F-E343-7F4C-A1D2-8BF0F7D8212A}"/>
              </a:ext>
            </a:extLst>
          </p:cNvPr>
          <p:cNvSpPr txBox="1">
            <a:spLocks/>
          </p:cNvSpPr>
          <p:nvPr/>
        </p:nvSpPr>
        <p:spPr>
          <a:xfrm>
            <a:off x="9514" y="-9"/>
            <a:ext cx="8681640" cy="838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200" b="1" dirty="0"/>
              <a:t>How </a:t>
            </a:r>
            <a:r>
              <a:rPr lang="en-AU" sz="4200" b="1" i="1" dirty="0"/>
              <a:t>can</a:t>
            </a:r>
            <a:r>
              <a:rPr lang="en-AU" sz="4200" b="1" dirty="0"/>
              <a:t> the components change?</a:t>
            </a:r>
          </a:p>
        </p:txBody>
      </p:sp>
    </p:spTree>
    <p:extLst>
      <p:ext uri="{BB962C8B-B14F-4D97-AF65-F5344CB8AC3E}">
        <p14:creationId xmlns:p14="http://schemas.microsoft.com/office/powerpoint/2010/main" val="139766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FFF0B1-B45B-8B42-AD5D-DED5A9216862}"/>
              </a:ext>
            </a:extLst>
          </p:cNvPr>
          <p:cNvGrpSpPr/>
          <p:nvPr/>
        </p:nvGrpSpPr>
        <p:grpSpPr>
          <a:xfrm>
            <a:off x="3072390" y="2852747"/>
            <a:ext cx="6047220" cy="1703098"/>
            <a:chOff x="2759801" y="2336168"/>
            <a:chExt cx="6047220" cy="17030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1E95C0-C1B8-D847-8A47-46147EDDB4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980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3F2D94C-7A92-7A44-83FA-70ACFD16ABD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E50814D-8503-104A-A6B6-8ADE8791E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7F38BB-DEB5-E14B-9B86-67027D0B8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05593" y="2595191"/>
              <a:ext cx="1440000" cy="1440000"/>
              <a:chOff x="2759801" y="2599266"/>
              <a:chExt cx="1440000" cy="144000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DD24C14-9A85-3241-98C1-4E180CFA270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A921B64-C245-8D40-B2FD-0ACCE79F4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E00CEB-B6E5-3D4E-95D7-02C69B64F0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6792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DBB3739-08C5-C749-9622-3BD9899F0030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3BFB44-EF6F-E142-A07B-6CC25764F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B61753-3D94-2745-AFDD-26EB15B39342}"/>
                </a:ext>
              </a:extLst>
            </p:cNvPr>
            <p:cNvSpPr txBox="1"/>
            <p:nvPr/>
          </p:nvSpPr>
          <p:spPr>
            <a:xfrm>
              <a:off x="3261486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4A46E8-FBFF-9F40-8DE0-3B8DD455D5C0}"/>
                </a:ext>
              </a:extLst>
            </p:cNvPr>
            <p:cNvSpPr txBox="1"/>
            <p:nvPr/>
          </p:nvSpPr>
          <p:spPr>
            <a:xfrm>
              <a:off x="5388990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9FF499-C3D8-D941-96EE-64DD10EA126C}"/>
                </a:ext>
              </a:extLst>
            </p:cNvPr>
            <p:cNvSpPr txBox="1"/>
            <p:nvPr/>
          </p:nvSpPr>
          <p:spPr>
            <a:xfrm>
              <a:off x="7260462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F7FEEF-C4EB-674C-8BD2-EB2E71636F5C}"/>
                </a:ext>
              </a:extLst>
            </p:cNvPr>
            <p:cNvSpPr txBox="1"/>
            <p:nvPr/>
          </p:nvSpPr>
          <p:spPr>
            <a:xfrm>
              <a:off x="4121149" y="3147792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1EC09A-151A-1448-8334-B29739E22318}"/>
                </a:ext>
              </a:extLst>
            </p:cNvPr>
            <p:cNvSpPr txBox="1"/>
            <p:nvPr/>
          </p:nvSpPr>
          <p:spPr>
            <a:xfrm>
              <a:off x="6258140" y="3130525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706296-AB8A-F649-B629-AB4E143F75A0}"/>
                </a:ext>
              </a:extLst>
            </p:cNvPr>
            <p:cNvSpPr txBox="1"/>
            <p:nvPr/>
          </p:nvSpPr>
          <p:spPr>
            <a:xfrm>
              <a:off x="8141454" y="3130525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PIE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C8284B-5EDF-9F4E-8469-8657AA452F5B}"/>
              </a:ext>
            </a:extLst>
          </p:cNvPr>
          <p:cNvGrpSpPr>
            <a:grpSpLocks noChangeAspect="1"/>
          </p:cNvGrpSpPr>
          <p:nvPr/>
        </p:nvGrpSpPr>
        <p:grpSpPr>
          <a:xfrm>
            <a:off x="1929777" y="1339713"/>
            <a:ext cx="2625282" cy="2017112"/>
            <a:chOff x="-574296" y="1368725"/>
            <a:chExt cx="11175623" cy="858668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A6EC40-B347-514D-81B7-87038FDFD89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837DD6F-9237-2040-AD09-8FF4747515DD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A093B5-5937-E341-8035-9FE23AACB823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00761F-D121-0E4A-94CF-EB45FCABDE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2CBA211-2434-1046-85C2-1A5F859D6BE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0088AC-0BBA-1A49-9D7F-5A2D3E63A324}"/>
              </a:ext>
            </a:extLst>
          </p:cNvPr>
          <p:cNvGrpSpPr>
            <a:grpSpLocks noChangeAspect="1"/>
          </p:cNvGrpSpPr>
          <p:nvPr/>
        </p:nvGrpSpPr>
        <p:grpSpPr>
          <a:xfrm>
            <a:off x="5011451" y="1339713"/>
            <a:ext cx="2625282" cy="2017112"/>
            <a:chOff x="-574296" y="1368725"/>
            <a:chExt cx="11175623" cy="85866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D479A5-0ED8-3240-B4DD-2075B9DBF1F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93C90F9-AED5-464B-8E16-15B86E101494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5EB8CB-1C25-8845-B329-11CE25771538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D16A77-2D86-AB45-9481-934EA4EEB56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66EFB376-4C68-3141-B765-3143A88CD5B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rgbClr val="1B9E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8" name="Arc 37">
            <a:extLst>
              <a:ext uri="{FF2B5EF4-FFF2-40B4-BE49-F238E27FC236}">
                <a16:creationId xmlns:a16="http://schemas.microsoft.com/office/drawing/2014/main" id="{93AC34A1-1EC6-6B43-B305-01A216CABD20}"/>
              </a:ext>
            </a:extLst>
          </p:cNvPr>
          <p:cNvSpPr>
            <a:spLocks noChangeAspect="1"/>
          </p:cNvSpPr>
          <p:nvPr/>
        </p:nvSpPr>
        <p:spPr>
          <a:xfrm rot="20757096" flipH="1">
            <a:off x="5330124" y="1210177"/>
            <a:ext cx="2785882" cy="1797347"/>
          </a:xfrm>
          <a:prstGeom prst="arc">
            <a:avLst>
              <a:gd name="adj1" fmla="val 16441826"/>
              <a:gd name="adj2" fmla="val 0"/>
            </a:avLst>
          </a:prstGeom>
          <a:ln w="25400">
            <a:solidFill>
              <a:srgbClr val="1B9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236715-F205-4E45-8E92-7E687F36DBD5}"/>
              </a:ext>
            </a:extLst>
          </p:cNvPr>
          <p:cNvSpPr>
            <a:spLocks noChangeAspect="1"/>
          </p:cNvSpPr>
          <p:nvPr/>
        </p:nvSpPr>
        <p:spPr>
          <a:xfrm>
            <a:off x="6406969" y="1515277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192C05-819F-294F-AF63-878BAC6E60E5}"/>
              </a:ext>
            </a:extLst>
          </p:cNvPr>
          <p:cNvSpPr>
            <a:spLocks noChangeAspect="1"/>
          </p:cNvSpPr>
          <p:nvPr/>
        </p:nvSpPr>
        <p:spPr>
          <a:xfrm>
            <a:off x="6406969" y="1205781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000EE3-BC61-3848-83AF-14ACEF6F3F92}"/>
              </a:ext>
            </a:extLst>
          </p:cNvPr>
          <p:cNvSpPr>
            <a:spLocks noChangeAspect="1"/>
          </p:cNvSpPr>
          <p:nvPr/>
        </p:nvSpPr>
        <p:spPr>
          <a:xfrm>
            <a:off x="3750437" y="3565602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0A8C73-566F-854F-BC3E-3A34188D8559}"/>
              </a:ext>
            </a:extLst>
          </p:cNvPr>
          <p:cNvSpPr>
            <a:spLocks noChangeAspect="1"/>
          </p:cNvSpPr>
          <p:nvPr/>
        </p:nvSpPr>
        <p:spPr>
          <a:xfrm>
            <a:off x="5905447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6BA1F5-D6D3-1441-93EE-AF748FD38FC5}"/>
              </a:ext>
            </a:extLst>
          </p:cNvPr>
          <p:cNvSpPr>
            <a:spLocks noChangeAspect="1"/>
          </p:cNvSpPr>
          <p:nvPr/>
        </p:nvSpPr>
        <p:spPr>
          <a:xfrm>
            <a:off x="776204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3926B7-CB5A-9B4D-8EA3-CC22E1690DAE}"/>
              </a:ext>
            </a:extLst>
          </p:cNvPr>
          <p:cNvSpPr>
            <a:spLocks noChangeAspect="1"/>
          </p:cNvSpPr>
          <p:nvPr/>
        </p:nvSpPr>
        <p:spPr>
          <a:xfrm>
            <a:off x="6201925" y="3565602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0EF6BD-4192-B747-8B08-CC070105535B}"/>
              </a:ext>
            </a:extLst>
          </p:cNvPr>
          <p:cNvSpPr>
            <a:spLocks noChangeAspect="1"/>
          </p:cNvSpPr>
          <p:nvPr/>
        </p:nvSpPr>
        <p:spPr>
          <a:xfrm>
            <a:off x="7754940" y="3565602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90FA53-8112-D14E-BE2E-37B1FB763AB0}"/>
              </a:ext>
            </a:extLst>
          </p:cNvPr>
          <p:cNvSpPr txBox="1"/>
          <p:nvPr/>
        </p:nvSpPr>
        <p:spPr>
          <a:xfrm>
            <a:off x="5737028" y="1840616"/>
            <a:ext cx="255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Species’ relative abundances change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50F5FF9-40C6-7246-9AAF-5CB20CB665B0}"/>
              </a:ext>
            </a:extLst>
          </p:cNvPr>
          <p:cNvSpPr txBox="1"/>
          <p:nvPr/>
        </p:nvSpPr>
        <p:spPr>
          <a:xfrm>
            <a:off x="2499108" y="1840616"/>
            <a:ext cx="184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Altered numbers of individuals (</a:t>
            </a:r>
            <a:r>
              <a:rPr lang="en-AU" i="1" dirty="0"/>
              <a:t>N</a:t>
            </a:r>
            <a:r>
              <a:rPr lang="en-AU" dirty="0"/>
              <a:t>)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E6AA8E5-DB76-7E46-BCBE-BA35124874AD}"/>
              </a:ext>
            </a:extLst>
          </p:cNvPr>
          <p:cNvSpPr>
            <a:spLocks noChangeAspect="1"/>
          </p:cNvSpPr>
          <p:nvPr/>
        </p:nvSpPr>
        <p:spPr>
          <a:xfrm>
            <a:off x="3344179" y="1515550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E9341DF1-73F6-6A4C-8A87-6ADB6A98A833}"/>
              </a:ext>
            </a:extLst>
          </p:cNvPr>
          <p:cNvSpPr>
            <a:spLocks noChangeAspect="1"/>
          </p:cNvSpPr>
          <p:nvPr/>
        </p:nvSpPr>
        <p:spPr>
          <a:xfrm>
            <a:off x="2763712" y="1645309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1AC67D9-03AB-4749-B056-9B1B30B443FF}"/>
              </a:ext>
            </a:extLst>
          </p:cNvPr>
          <p:cNvSpPr>
            <a:spLocks noChangeAspect="1"/>
          </p:cNvSpPr>
          <p:nvPr/>
        </p:nvSpPr>
        <p:spPr>
          <a:xfrm>
            <a:off x="429655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365DCC8B-584A-D74E-9E36-4943381EDB9C}"/>
              </a:ext>
            </a:extLst>
          </p:cNvPr>
          <p:cNvSpPr>
            <a:spLocks noChangeAspect="1"/>
          </p:cNvSpPr>
          <p:nvPr/>
        </p:nvSpPr>
        <p:spPr>
          <a:xfrm flipH="1">
            <a:off x="5411769" y="1453202"/>
            <a:ext cx="2168521" cy="1678455"/>
          </a:xfrm>
          <a:prstGeom prst="arc">
            <a:avLst>
              <a:gd name="adj1" fmla="val 16441826"/>
              <a:gd name="adj2" fmla="val 21146457"/>
            </a:avLst>
          </a:prstGeom>
          <a:ln w="25400">
            <a:solidFill>
              <a:srgbClr val="1B9E7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941B67-4CE5-E844-B93E-ADD3A9E53FB1}"/>
              </a:ext>
            </a:extLst>
          </p:cNvPr>
          <p:cNvSpPr txBox="1"/>
          <p:nvPr/>
        </p:nvSpPr>
        <p:spPr>
          <a:xfrm>
            <a:off x="6415353" y="1261540"/>
            <a:ext cx="180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Rare species only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2E9FBF2-B0B9-2342-A057-AC9744973794}"/>
              </a:ext>
            </a:extLst>
          </p:cNvPr>
          <p:cNvSpPr>
            <a:spLocks noChangeAspect="1"/>
          </p:cNvSpPr>
          <p:nvPr/>
        </p:nvSpPr>
        <p:spPr>
          <a:xfrm>
            <a:off x="6406967" y="1408982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11541A7-C025-0B4C-A4A4-EFE116177EF0}"/>
              </a:ext>
            </a:extLst>
          </p:cNvPr>
          <p:cNvSpPr txBox="1">
            <a:spLocks/>
          </p:cNvSpPr>
          <p:nvPr/>
        </p:nvSpPr>
        <p:spPr>
          <a:xfrm>
            <a:off x="9514" y="-9"/>
            <a:ext cx="8681640" cy="838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200" b="1" dirty="0"/>
              <a:t>How </a:t>
            </a:r>
            <a:r>
              <a:rPr lang="en-AU" sz="4200" b="1" i="1" dirty="0"/>
              <a:t>can</a:t>
            </a:r>
            <a:r>
              <a:rPr lang="en-AU" sz="4200" b="1" dirty="0"/>
              <a:t> the components change?</a:t>
            </a:r>
          </a:p>
        </p:txBody>
      </p:sp>
    </p:spTree>
    <p:extLst>
      <p:ext uri="{BB962C8B-B14F-4D97-AF65-F5344CB8AC3E}">
        <p14:creationId xmlns:p14="http://schemas.microsoft.com/office/powerpoint/2010/main" val="82344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FFF0B1-B45B-8B42-AD5D-DED5A9216862}"/>
              </a:ext>
            </a:extLst>
          </p:cNvPr>
          <p:cNvGrpSpPr/>
          <p:nvPr/>
        </p:nvGrpSpPr>
        <p:grpSpPr>
          <a:xfrm>
            <a:off x="3072390" y="2852747"/>
            <a:ext cx="6047220" cy="1703098"/>
            <a:chOff x="2759801" y="2336168"/>
            <a:chExt cx="6047220" cy="17030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1E95C0-C1B8-D847-8A47-46147EDDB4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980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3F2D94C-7A92-7A44-83FA-70ACFD16ABD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E50814D-8503-104A-A6B6-8ADE8791E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7F38BB-DEB5-E14B-9B86-67027D0B8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05593" y="2595191"/>
              <a:ext cx="1440000" cy="1440000"/>
              <a:chOff x="2759801" y="2599266"/>
              <a:chExt cx="1440000" cy="144000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DD24C14-9A85-3241-98C1-4E180CFA270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A921B64-C245-8D40-B2FD-0ACCE79F4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E00CEB-B6E5-3D4E-95D7-02C69B64F0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6792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DBB3739-08C5-C749-9622-3BD9899F0030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3BFB44-EF6F-E142-A07B-6CC25764F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B61753-3D94-2745-AFDD-26EB15B39342}"/>
                </a:ext>
              </a:extLst>
            </p:cNvPr>
            <p:cNvSpPr txBox="1"/>
            <p:nvPr/>
          </p:nvSpPr>
          <p:spPr>
            <a:xfrm>
              <a:off x="3261486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4A46E8-FBFF-9F40-8DE0-3B8DD455D5C0}"/>
                </a:ext>
              </a:extLst>
            </p:cNvPr>
            <p:cNvSpPr txBox="1"/>
            <p:nvPr/>
          </p:nvSpPr>
          <p:spPr>
            <a:xfrm>
              <a:off x="5388990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9FF499-C3D8-D941-96EE-64DD10EA126C}"/>
                </a:ext>
              </a:extLst>
            </p:cNvPr>
            <p:cNvSpPr txBox="1"/>
            <p:nvPr/>
          </p:nvSpPr>
          <p:spPr>
            <a:xfrm>
              <a:off x="7260462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F7FEEF-C4EB-674C-8BD2-EB2E71636F5C}"/>
                </a:ext>
              </a:extLst>
            </p:cNvPr>
            <p:cNvSpPr txBox="1"/>
            <p:nvPr/>
          </p:nvSpPr>
          <p:spPr>
            <a:xfrm>
              <a:off x="4121149" y="3147792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1EC09A-151A-1448-8334-B29739E22318}"/>
                </a:ext>
              </a:extLst>
            </p:cNvPr>
            <p:cNvSpPr txBox="1"/>
            <p:nvPr/>
          </p:nvSpPr>
          <p:spPr>
            <a:xfrm>
              <a:off x="6258140" y="3130525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706296-AB8A-F649-B629-AB4E143F75A0}"/>
                </a:ext>
              </a:extLst>
            </p:cNvPr>
            <p:cNvSpPr txBox="1"/>
            <p:nvPr/>
          </p:nvSpPr>
          <p:spPr>
            <a:xfrm>
              <a:off x="8141454" y="3130525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PIE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C8284B-5EDF-9F4E-8469-8657AA452F5B}"/>
              </a:ext>
            </a:extLst>
          </p:cNvPr>
          <p:cNvGrpSpPr>
            <a:grpSpLocks noChangeAspect="1"/>
          </p:cNvGrpSpPr>
          <p:nvPr/>
        </p:nvGrpSpPr>
        <p:grpSpPr>
          <a:xfrm>
            <a:off x="1929777" y="1339713"/>
            <a:ext cx="2625282" cy="2017112"/>
            <a:chOff x="-574296" y="1368725"/>
            <a:chExt cx="11175623" cy="858668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A6EC40-B347-514D-81B7-87038FDFD89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837DD6F-9237-2040-AD09-8FF4747515DD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A093B5-5937-E341-8035-9FE23AACB823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00761F-D121-0E4A-94CF-EB45FCABDE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2CBA211-2434-1046-85C2-1A5F859D6BE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0088AC-0BBA-1A49-9D7F-5A2D3E63A324}"/>
              </a:ext>
            </a:extLst>
          </p:cNvPr>
          <p:cNvGrpSpPr>
            <a:grpSpLocks noChangeAspect="1"/>
          </p:cNvGrpSpPr>
          <p:nvPr/>
        </p:nvGrpSpPr>
        <p:grpSpPr>
          <a:xfrm>
            <a:off x="5011451" y="1339713"/>
            <a:ext cx="2625282" cy="2017112"/>
            <a:chOff x="-574296" y="1368725"/>
            <a:chExt cx="11175623" cy="85866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D479A5-0ED8-3240-B4DD-2075B9DBF1F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93C90F9-AED5-464B-8E16-15B86E101494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5EB8CB-1C25-8845-B329-11CE25771538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D16A77-2D86-AB45-9481-934EA4EEB56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66EFB376-4C68-3141-B765-3143A88CD5B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rgbClr val="1B9E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8" name="Arc 37">
            <a:extLst>
              <a:ext uri="{FF2B5EF4-FFF2-40B4-BE49-F238E27FC236}">
                <a16:creationId xmlns:a16="http://schemas.microsoft.com/office/drawing/2014/main" id="{93AC34A1-1EC6-6B43-B305-01A216CABD20}"/>
              </a:ext>
            </a:extLst>
          </p:cNvPr>
          <p:cNvSpPr>
            <a:spLocks noChangeAspect="1"/>
          </p:cNvSpPr>
          <p:nvPr/>
        </p:nvSpPr>
        <p:spPr>
          <a:xfrm rot="20757096" flipH="1">
            <a:off x="5330124" y="1210177"/>
            <a:ext cx="2785882" cy="1797347"/>
          </a:xfrm>
          <a:prstGeom prst="arc">
            <a:avLst>
              <a:gd name="adj1" fmla="val 16441826"/>
              <a:gd name="adj2" fmla="val 0"/>
            </a:avLst>
          </a:prstGeom>
          <a:ln w="25400">
            <a:solidFill>
              <a:srgbClr val="1B9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236715-F205-4E45-8E92-7E687F36DBD5}"/>
              </a:ext>
            </a:extLst>
          </p:cNvPr>
          <p:cNvSpPr>
            <a:spLocks noChangeAspect="1"/>
          </p:cNvSpPr>
          <p:nvPr/>
        </p:nvSpPr>
        <p:spPr>
          <a:xfrm>
            <a:off x="6406969" y="1515277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192C05-819F-294F-AF63-878BAC6E60E5}"/>
              </a:ext>
            </a:extLst>
          </p:cNvPr>
          <p:cNvSpPr>
            <a:spLocks noChangeAspect="1"/>
          </p:cNvSpPr>
          <p:nvPr/>
        </p:nvSpPr>
        <p:spPr>
          <a:xfrm>
            <a:off x="6406969" y="1205781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000EE3-BC61-3848-83AF-14ACEF6F3F92}"/>
              </a:ext>
            </a:extLst>
          </p:cNvPr>
          <p:cNvSpPr>
            <a:spLocks noChangeAspect="1"/>
          </p:cNvSpPr>
          <p:nvPr/>
        </p:nvSpPr>
        <p:spPr>
          <a:xfrm>
            <a:off x="3750437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0A8C73-566F-854F-BC3E-3A34188D8559}"/>
              </a:ext>
            </a:extLst>
          </p:cNvPr>
          <p:cNvSpPr>
            <a:spLocks noChangeAspect="1"/>
          </p:cNvSpPr>
          <p:nvPr/>
        </p:nvSpPr>
        <p:spPr>
          <a:xfrm>
            <a:off x="5905447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6BA1F5-D6D3-1441-93EE-AF748FD38FC5}"/>
              </a:ext>
            </a:extLst>
          </p:cNvPr>
          <p:cNvSpPr>
            <a:spLocks noChangeAspect="1"/>
          </p:cNvSpPr>
          <p:nvPr/>
        </p:nvSpPr>
        <p:spPr>
          <a:xfrm>
            <a:off x="776204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3926B7-CB5A-9B4D-8EA3-CC22E1690DAE}"/>
              </a:ext>
            </a:extLst>
          </p:cNvPr>
          <p:cNvSpPr>
            <a:spLocks noChangeAspect="1"/>
          </p:cNvSpPr>
          <p:nvPr/>
        </p:nvSpPr>
        <p:spPr>
          <a:xfrm>
            <a:off x="6201925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0EF6BD-4192-B747-8B08-CC070105535B}"/>
              </a:ext>
            </a:extLst>
          </p:cNvPr>
          <p:cNvSpPr>
            <a:spLocks noChangeAspect="1"/>
          </p:cNvSpPr>
          <p:nvPr/>
        </p:nvSpPr>
        <p:spPr>
          <a:xfrm>
            <a:off x="8049964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2D8F02-3C19-9E43-80B9-2088B439A129}"/>
              </a:ext>
            </a:extLst>
          </p:cNvPr>
          <p:cNvSpPr>
            <a:spLocks noChangeAspect="1"/>
          </p:cNvSpPr>
          <p:nvPr/>
        </p:nvSpPr>
        <p:spPr>
          <a:xfrm>
            <a:off x="4191551" y="3389298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59C1B93-0B88-384B-9829-04FF68E219FC}"/>
              </a:ext>
            </a:extLst>
          </p:cNvPr>
          <p:cNvSpPr>
            <a:spLocks noChangeAspect="1"/>
          </p:cNvSpPr>
          <p:nvPr/>
        </p:nvSpPr>
        <p:spPr>
          <a:xfrm>
            <a:off x="6341523" y="3389298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BF5BA0D-6EA2-3D4F-A2B8-5F215BD8C39B}"/>
              </a:ext>
            </a:extLst>
          </p:cNvPr>
          <p:cNvSpPr>
            <a:spLocks noChangeAspect="1"/>
          </p:cNvSpPr>
          <p:nvPr/>
        </p:nvSpPr>
        <p:spPr>
          <a:xfrm>
            <a:off x="8190054" y="3389298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AACD16-EA6A-3947-AF60-F1BE4D5EAFD4}"/>
              </a:ext>
            </a:extLst>
          </p:cNvPr>
          <p:cNvGrpSpPr>
            <a:grpSpLocks noChangeAspect="1"/>
          </p:cNvGrpSpPr>
          <p:nvPr/>
        </p:nvGrpSpPr>
        <p:grpSpPr>
          <a:xfrm>
            <a:off x="8235104" y="1339713"/>
            <a:ext cx="2625282" cy="2017112"/>
            <a:chOff x="-574296" y="1368725"/>
            <a:chExt cx="11175623" cy="8586689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6B5C3DFB-474F-824A-ADFA-C98E9E7534B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9A32708-2E0C-D241-9323-C67376371DDB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7D5D1A-E482-4940-9834-485CA7AEF2D7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8C5FB7-C88F-A344-84E0-F89F5A2360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885A2D76-B5AA-3C49-8C80-38FA8777656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rgbClr val="D95F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2" name="Arc 151">
            <a:extLst>
              <a:ext uri="{FF2B5EF4-FFF2-40B4-BE49-F238E27FC236}">
                <a16:creationId xmlns:a16="http://schemas.microsoft.com/office/drawing/2014/main" id="{F517A92F-45A9-B84E-B739-D8DE9820AA5A}"/>
              </a:ext>
            </a:extLst>
          </p:cNvPr>
          <p:cNvSpPr>
            <a:spLocks noChangeAspect="1"/>
          </p:cNvSpPr>
          <p:nvPr/>
        </p:nvSpPr>
        <p:spPr>
          <a:xfrm rot="1745055" flipH="1">
            <a:off x="8450548" y="2094678"/>
            <a:ext cx="2272028" cy="1797347"/>
          </a:xfrm>
          <a:prstGeom prst="arc">
            <a:avLst>
              <a:gd name="adj1" fmla="val 19116154"/>
              <a:gd name="adj2" fmla="val 0"/>
            </a:avLst>
          </a:prstGeom>
          <a:ln w="25400">
            <a:solidFill>
              <a:srgbClr val="D95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AB7F359-C918-0846-B485-1F302FE3E95F}"/>
              </a:ext>
            </a:extLst>
          </p:cNvPr>
          <p:cNvSpPr>
            <a:spLocks noChangeAspect="1"/>
          </p:cNvSpPr>
          <p:nvPr/>
        </p:nvSpPr>
        <p:spPr>
          <a:xfrm>
            <a:off x="9632636" y="1511286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31783403-98C6-0D47-9D52-56FDD1146354}"/>
              </a:ext>
            </a:extLst>
          </p:cNvPr>
          <p:cNvSpPr>
            <a:spLocks noChangeAspect="1"/>
          </p:cNvSpPr>
          <p:nvPr/>
        </p:nvSpPr>
        <p:spPr>
          <a:xfrm>
            <a:off x="9226291" y="1988395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90FA53-8112-D14E-BE2E-37B1FB763AB0}"/>
              </a:ext>
            </a:extLst>
          </p:cNvPr>
          <p:cNvSpPr txBox="1"/>
          <p:nvPr/>
        </p:nvSpPr>
        <p:spPr>
          <a:xfrm>
            <a:off x="5737028" y="1840616"/>
            <a:ext cx="255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Species’ relative abundances change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50F5FF9-40C6-7246-9AAF-5CB20CB665B0}"/>
              </a:ext>
            </a:extLst>
          </p:cNvPr>
          <p:cNvSpPr txBox="1"/>
          <p:nvPr/>
        </p:nvSpPr>
        <p:spPr>
          <a:xfrm>
            <a:off x="2499108" y="1840616"/>
            <a:ext cx="184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Altered numbers of individuals (</a:t>
            </a:r>
            <a:r>
              <a:rPr lang="en-AU" i="1" dirty="0"/>
              <a:t>N</a:t>
            </a:r>
            <a:r>
              <a:rPr lang="en-AU" dirty="0"/>
              <a:t>)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EE3601A-4E2E-E24D-A2FD-9367C38AD056}"/>
              </a:ext>
            </a:extLst>
          </p:cNvPr>
          <p:cNvSpPr txBox="1"/>
          <p:nvPr/>
        </p:nvSpPr>
        <p:spPr>
          <a:xfrm>
            <a:off x="9513792" y="1576528"/>
            <a:ext cx="2555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Both </a:t>
            </a:r>
            <a:r>
              <a:rPr lang="en-AU" i="1" dirty="0"/>
              <a:t>N </a:t>
            </a:r>
            <a:r>
              <a:rPr lang="en-AU" dirty="0"/>
              <a:t>and species’ relative abundances change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E6AA8E5-DB76-7E46-BCBE-BA35124874AD}"/>
              </a:ext>
            </a:extLst>
          </p:cNvPr>
          <p:cNvSpPr>
            <a:spLocks noChangeAspect="1"/>
          </p:cNvSpPr>
          <p:nvPr/>
        </p:nvSpPr>
        <p:spPr>
          <a:xfrm>
            <a:off x="3344179" y="1515550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E9341DF1-73F6-6A4C-8A87-6ADB6A98A833}"/>
              </a:ext>
            </a:extLst>
          </p:cNvPr>
          <p:cNvSpPr>
            <a:spLocks noChangeAspect="1"/>
          </p:cNvSpPr>
          <p:nvPr/>
        </p:nvSpPr>
        <p:spPr>
          <a:xfrm>
            <a:off x="2763712" y="1645309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1AC67D9-03AB-4749-B056-9B1B30B443FF}"/>
              </a:ext>
            </a:extLst>
          </p:cNvPr>
          <p:cNvSpPr>
            <a:spLocks noChangeAspect="1"/>
          </p:cNvSpPr>
          <p:nvPr/>
        </p:nvSpPr>
        <p:spPr>
          <a:xfrm>
            <a:off x="429655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2CB6CF4-82F9-634D-9BFC-B56CD161B7CE}"/>
              </a:ext>
            </a:extLst>
          </p:cNvPr>
          <p:cNvSpPr txBox="1">
            <a:spLocks/>
          </p:cNvSpPr>
          <p:nvPr/>
        </p:nvSpPr>
        <p:spPr>
          <a:xfrm>
            <a:off x="9514" y="-9"/>
            <a:ext cx="8681640" cy="838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200" b="1" dirty="0"/>
              <a:t>How </a:t>
            </a:r>
            <a:r>
              <a:rPr lang="en-AU" sz="4200" b="1" i="1" dirty="0"/>
              <a:t>can</a:t>
            </a:r>
            <a:r>
              <a:rPr lang="en-AU" sz="4200" b="1" dirty="0"/>
              <a:t> the components change?</a:t>
            </a:r>
          </a:p>
        </p:txBody>
      </p:sp>
    </p:spTree>
    <p:extLst>
      <p:ext uri="{BB962C8B-B14F-4D97-AF65-F5344CB8AC3E}">
        <p14:creationId xmlns:p14="http://schemas.microsoft.com/office/powerpoint/2010/main" val="417888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0" r="25909"/>
          <a:stretch/>
        </p:blipFill>
        <p:spPr>
          <a:xfrm>
            <a:off x="4778208" y="0"/>
            <a:ext cx="5889792" cy="5070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0" t="29293" r="30455" b="33492"/>
          <a:stretch/>
        </p:blipFill>
        <p:spPr>
          <a:xfrm>
            <a:off x="1524000" y="2230601"/>
            <a:ext cx="3089552" cy="2175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15044"/>
            <a:ext cx="5638800" cy="4229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0" r="23031" b="32727"/>
          <a:stretch/>
        </p:blipFill>
        <p:spPr>
          <a:xfrm>
            <a:off x="1524001" y="4316617"/>
            <a:ext cx="5763491" cy="2541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63"/>
          <a:stretch/>
        </p:blipFill>
        <p:spPr>
          <a:xfrm>
            <a:off x="1522387" y="-101679"/>
            <a:ext cx="4047139" cy="23322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8" t="16565" r="34394" b="37664"/>
          <a:stretch/>
        </p:blipFill>
        <p:spPr>
          <a:xfrm>
            <a:off x="5427762" y="-979600"/>
            <a:ext cx="2827937" cy="3234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8" t="12726" r="50251" b="48688"/>
          <a:stretch/>
        </p:blipFill>
        <p:spPr>
          <a:xfrm>
            <a:off x="4613553" y="2023702"/>
            <a:ext cx="2632603" cy="2478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5" t="21740" r="32963" b="46457"/>
          <a:stretch/>
        </p:blipFill>
        <p:spPr>
          <a:xfrm>
            <a:off x="7176882" y="2610587"/>
            <a:ext cx="2964649" cy="2181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492176-7295-A34B-87F5-BF499472AF88}"/>
              </a:ext>
            </a:extLst>
          </p:cNvPr>
          <p:cNvSpPr txBox="1"/>
          <p:nvPr/>
        </p:nvSpPr>
        <p:spPr>
          <a:xfrm>
            <a:off x="3966698" y="4966175"/>
            <a:ext cx="4389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Recap I: what is biodiversity?</a:t>
            </a:r>
          </a:p>
        </p:txBody>
      </p:sp>
    </p:spTree>
    <p:extLst>
      <p:ext uri="{BB962C8B-B14F-4D97-AF65-F5344CB8AC3E}">
        <p14:creationId xmlns:p14="http://schemas.microsoft.com/office/powerpoint/2010/main" val="1354774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FFF0B1-B45B-8B42-AD5D-DED5A9216862}"/>
              </a:ext>
            </a:extLst>
          </p:cNvPr>
          <p:cNvGrpSpPr/>
          <p:nvPr/>
        </p:nvGrpSpPr>
        <p:grpSpPr>
          <a:xfrm>
            <a:off x="3072390" y="2852747"/>
            <a:ext cx="6047220" cy="1703098"/>
            <a:chOff x="2759801" y="2336168"/>
            <a:chExt cx="6047220" cy="17030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1E95C0-C1B8-D847-8A47-46147EDDB4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980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3F2D94C-7A92-7A44-83FA-70ACFD16ABD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E50814D-8503-104A-A6B6-8ADE8791E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7F38BB-DEB5-E14B-9B86-67027D0B8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05593" y="2595191"/>
              <a:ext cx="1440000" cy="1440000"/>
              <a:chOff x="2759801" y="2599266"/>
              <a:chExt cx="1440000" cy="144000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DD24C14-9A85-3241-98C1-4E180CFA270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A921B64-C245-8D40-B2FD-0ACCE79F4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E00CEB-B6E5-3D4E-95D7-02C69B64F0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6792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DBB3739-08C5-C749-9622-3BD9899F0030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3BFB44-EF6F-E142-A07B-6CC25764F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B61753-3D94-2745-AFDD-26EB15B39342}"/>
                </a:ext>
              </a:extLst>
            </p:cNvPr>
            <p:cNvSpPr txBox="1"/>
            <p:nvPr/>
          </p:nvSpPr>
          <p:spPr>
            <a:xfrm>
              <a:off x="3261486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4A46E8-FBFF-9F40-8DE0-3B8DD455D5C0}"/>
                </a:ext>
              </a:extLst>
            </p:cNvPr>
            <p:cNvSpPr txBox="1"/>
            <p:nvPr/>
          </p:nvSpPr>
          <p:spPr>
            <a:xfrm>
              <a:off x="5388990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9FF499-C3D8-D941-96EE-64DD10EA126C}"/>
                </a:ext>
              </a:extLst>
            </p:cNvPr>
            <p:cNvSpPr txBox="1"/>
            <p:nvPr/>
          </p:nvSpPr>
          <p:spPr>
            <a:xfrm>
              <a:off x="7260462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F7FEEF-C4EB-674C-8BD2-EB2E71636F5C}"/>
                </a:ext>
              </a:extLst>
            </p:cNvPr>
            <p:cNvSpPr txBox="1"/>
            <p:nvPr/>
          </p:nvSpPr>
          <p:spPr>
            <a:xfrm>
              <a:off x="4121149" y="3147792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1EC09A-151A-1448-8334-B29739E22318}"/>
                </a:ext>
              </a:extLst>
            </p:cNvPr>
            <p:cNvSpPr txBox="1"/>
            <p:nvPr/>
          </p:nvSpPr>
          <p:spPr>
            <a:xfrm>
              <a:off x="6258140" y="3130525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706296-AB8A-F649-B629-AB4E143F75A0}"/>
                </a:ext>
              </a:extLst>
            </p:cNvPr>
            <p:cNvSpPr txBox="1"/>
            <p:nvPr/>
          </p:nvSpPr>
          <p:spPr>
            <a:xfrm>
              <a:off x="8141454" y="3130525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PIE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C8284B-5EDF-9F4E-8469-8657AA452F5B}"/>
              </a:ext>
            </a:extLst>
          </p:cNvPr>
          <p:cNvGrpSpPr>
            <a:grpSpLocks noChangeAspect="1"/>
          </p:cNvGrpSpPr>
          <p:nvPr/>
        </p:nvGrpSpPr>
        <p:grpSpPr>
          <a:xfrm>
            <a:off x="1929777" y="1339713"/>
            <a:ext cx="2625282" cy="2017112"/>
            <a:chOff x="-574296" y="1368725"/>
            <a:chExt cx="11175623" cy="858668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A6EC40-B347-514D-81B7-87038FDFD89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837DD6F-9237-2040-AD09-8FF4747515DD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A093B5-5937-E341-8035-9FE23AACB823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00761F-D121-0E4A-94CF-EB45FCABDE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2CBA211-2434-1046-85C2-1A5F859D6BE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0088AC-0BBA-1A49-9D7F-5A2D3E63A324}"/>
              </a:ext>
            </a:extLst>
          </p:cNvPr>
          <p:cNvGrpSpPr>
            <a:grpSpLocks noChangeAspect="1"/>
          </p:cNvGrpSpPr>
          <p:nvPr/>
        </p:nvGrpSpPr>
        <p:grpSpPr>
          <a:xfrm>
            <a:off x="5011451" y="1339713"/>
            <a:ext cx="2625282" cy="2017112"/>
            <a:chOff x="-574296" y="1368725"/>
            <a:chExt cx="11175623" cy="85866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D479A5-0ED8-3240-B4DD-2075B9DBF1F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93C90F9-AED5-464B-8E16-15B86E101494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5EB8CB-1C25-8845-B329-11CE25771538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D16A77-2D86-AB45-9481-934EA4EEB56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66EFB376-4C68-3141-B765-3143A88CD5B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rgbClr val="1B9E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8" name="Arc 37">
            <a:extLst>
              <a:ext uri="{FF2B5EF4-FFF2-40B4-BE49-F238E27FC236}">
                <a16:creationId xmlns:a16="http://schemas.microsoft.com/office/drawing/2014/main" id="{93AC34A1-1EC6-6B43-B305-01A216CABD20}"/>
              </a:ext>
            </a:extLst>
          </p:cNvPr>
          <p:cNvSpPr>
            <a:spLocks noChangeAspect="1"/>
          </p:cNvSpPr>
          <p:nvPr/>
        </p:nvSpPr>
        <p:spPr>
          <a:xfrm rot="20757096" flipH="1">
            <a:off x="5330124" y="1210177"/>
            <a:ext cx="2785882" cy="1797347"/>
          </a:xfrm>
          <a:prstGeom prst="arc">
            <a:avLst>
              <a:gd name="adj1" fmla="val 16441826"/>
              <a:gd name="adj2" fmla="val 0"/>
            </a:avLst>
          </a:prstGeom>
          <a:ln w="25400">
            <a:solidFill>
              <a:srgbClr val="1B9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236715-F205-4E45-8E92-7E687F36DBD5}"/>
              </a:ext>
            </a:extLst>
          </p:cNvPr>
          <p:cNvSpPr>
            <a:spLocks noChangeAspect="1"/>
          </p:cNvSpPr>
          <p:nvPr/>
        </p:nvSpPr>
        <p:spPr>
          <a:xfrm>
            <a:off x="6406969" y="1515277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192C05-819F-294F-AF63-878BAC6E60E5}"/>
              </a:ext>
            </a:extLst>
          </p:cNvPr>
          <p:cNvSpPr>
            <a:spLocks noChangeAspect="1"/>
          </p:cNvSpPr>
          <p:nvPr/>
        </p:nvSpPr>
        <p:spPr>
          <a:xfrm>
            <a:off x="6406969" y="1205781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000EE3-BC61-3848-83AF-14ACEF6F3F92}"/>
              </a:ext>
            </a:extLst>
          </p:cNvPr>
          <p:cNvSpPr>
            <a:spLocks noChangeAspect="1"/>
          </p:cNvSpPr>
          <p:nvPr/>
        </p:nvSpPr>
        <p:spPr>
          <a:xfrm>
            <a:off x="3750437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0A8C73-566F-854F-BC3E-3A34188D8559}"/>
              </a:ext>
            </a:extLst>
          </p:cNvPr>
          <p:cNvSpPr>
            <a:spLocks noChangeAspect="1"/>
          </p:cNvSpPr>
          <p:nvPr/>
        </p:nvSpPr>
        <p:spPr>
          <a:xfrm>
            <a:off x="5905447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6BA1F5-D6D3-1441-93EE-AF748FD38FC5}"/>
              </a:ext>
            </a:extLst>
          </p:cNvPr>
          <p:cNvSpPr>
            <a:spLocks noChangeAspect="1"/>
          </p:cNvSpPr>
          <p:nvPr/>
        </p:nvSpPr>
        <p:spPr>
          <a:xfrm>
            <a:off x="776204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3926B7-CB5A-9B4D-8EA3-CC22E1690DAE}"/>
              </a:ext>
            </a:extLst>
          </p:cNvPr>
          <p:cNvSpPr>
            <a:spLocks noChangeAspect="1"/>
          </p:cNvSpPr>
          <p:nvPr/>
        </p:nvSpPr>
        <p:spPr>
          <a:xfrm>
            <a:off x="6201925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0EF6BD-4192-B747-8B08-CC070105535B}"/>
              </a:ext>
            </a:extLst>
          </p:cNvPr>
          <p:cNvSpPr>
            <a:spLocks noChangeAspect="1"/>
          </p:cNvSpPr>
          <p:nvPr/>
        </p:nvSpPr>
        <p:spPr>
          <a:xfrm>
            <a:off x="8049964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2D8F02-3C19-9E43-80B9-2088B439A129}"/>
              </a:ext>
            </a:extLst>
          </p:cNvPr>
          <p:cNvSpPr>
            <a:spLocks noChangeAspect="1"/>
          </p:cNvSpPr>
          <p:nvPr/>
        </p:nvSpPr>
        <p:spPr>
          <a:xfrm>
            <a:off x="4064546" y="3389298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59C1B93-0B88-384B-9829-04FF68E219FC}"/>
              </a:ext>
            </a:extLst>
          </p:cNvPr>
          <p:cNvSpPr>
            <a:spLocks noChangeAspect="1"/>
          </p:cNvSpPr>
          <p:nvPr/>
        </p:nvSpPr>
        <p:spPr>
          <a:xfrm>
            <a:off x="6341523" y="3389298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BF5BA0D-6EA2-3D4F-A2B8-5F215BD8C39B}"/>
              </a:ext>
            </a:extLst>
          </p:cNvPr>
          <p:cNvSpPr>
            <a:spLocks noChangeAspect="1"/>
          </p:cNvSpPr>
          <p:nvPr/>
        </p:nvSpPr>
        <p:spPr>
          <a:xfrm>
            <a:off x="8190054" y="3389298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866FA91-93B7-1441-8728-EEA2233E1384}"/>
              </a:ext>
            </a:extLst>
          </p:cNvPr>
          <p:cNvGrpSpPr/>
          <p:nvPr/>
        </p:nvGrpSpPr>
        <p:grpSpPr>
          <a:xfrm>
            <a:off x="3775517" y="4672988"/>
            <a:ext cx="2735002" cy="2616523"/>
            <a:chOff x="8014967" y="1216817"/>
            <a:chExt cx="2735002" cy="261652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07D7DCE-F48F-7942-A14E-E8D28BEE8E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14967" y="1216817"/>
              <a:ext cx="2625282" cy="2017112"/>
              <a:chOff x="-574296" y="1368725"/>
              <a:chExt cx="11175623" cy="8586689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657B0ABF-F2A1-CE4A-95F3-FE547C73D3A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646726" y="1368725"/>
                <a:ext cx="0" cy="50665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4F3DAD5-ABAB-124D-9B17-4B5AD8FB8A8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5400000" flipV="1">
                <a:off x="3440826" y="3562013"/>
                <a:ext cx="0" cy="56548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D12B33-6C3E-5B4B-9932-17A40AF0F6F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-444643" y="1262292"/>
                <a:ext cx="1181892" cy="1441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0DD8554-490F-964D-8DA9-4FE319A53BE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33794" y="6147188"/>
                <a:ext cx="1352492" cy="1441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N</a:t>
                </a:r>
              </a:p>
            </p:txBody>
          </p:sp>
          <p:sp>
            <p:nvSpPr>
              <p:cNvPr id="81" name="Arc 80">
                <a:extLst>
                  <a:ext uri="{FF2B5EF4-FFF2-40B4-BE49-F238E27FC236}">
                    <a16:creationId xmlns:a16="http://schemas.microsoft.com/office/drawing/2014/main" id="{C8BC6EEE-90A4-A244-911E-BE21F9A38D3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29479" y="2304246"/>
                <a:ext cx="9671848" cy="7651168"/>
              </a:xfrm>
              <a:prstGeom prst="arc">
                <a:avLst>
                  <a:gd name="adj1" fmla="val 18444961"/>
                  <a:gd name="adj2" fmla="val 0"/>
                </a:avLst>
              </a:prstGeom>
              <a:ln w="25400">
                <a:solidFill>
                  <a:srgbClr val="E729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B750E4D-D7FE-A542-A08C-DD11A23CD016}"/>
                </a:ext>
              </a:extLst>
            </p:cNvPr>
            <p:cNvSpPr>
              <a:spLocks noChangeAspect="1"/>
            </p:cNvSpPr>
            <p:nvPr/>
          </p:nvSpPr>
          <p:spPr>
            <a:xfrm rot="1745055" flipH="1">
              <a:off x="8258736" y="1862585"/>
              <a:ext cx="2491233" cy="1970755"/>
            </a:xfrm>
            <a:prstGeom prst="arc">
              <a:avLst>
                <a:gd name="adj1" fmla="val 18534863"/>
                <a:gd name="adj2" fmla="val 341019"/>
              </a:avLst>
            </a:prstGeom>
            <a:ln w="25400">
              <a:solidFill>
                <a:srgbClr val="E7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04214A12-8838-094D-9B1F-25ADFEB02B69}"/>
              </a:ext>
            </a:extLst>
          </p:cNvPr>
          <p:cNvSpPr>
            <a:spLocks noChangeAspect="1"/>
          </p:cNvSpPr>
          <p:nvPr/>
        </p:nvSpPr>
        <p:spPr>
          <a:xfrm>
            <a:off x="5029428" y="5203866"/>
            <a:ext cx="108000" cy="108000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2720191-A335-2645-BDE1-F2E82623A0FA}"/>
              </a:ext>
            </a:extLst>
          </p:cNvPr>
          <p:cNvSpPr>
            <a:spLocks noChangeAspect="1"/>
          </p:cNvSpPr>
          <p:nvPr/>
        </p:nvSpPr>
        <p:spPr>
          <a:xfrm>
            <a:off x="4658311" y="4966529"/>
            <a:ext cx="108000" cy="108000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8649FB4-BBAB-E846-A823-F7EAA1D5A915}"/>
              </a:ext>
            </a:extLst>
          </p:cNvPr>
          <p:cNvSpPr>
            <a:spLocks noChangeAspect="1"/>
          </p:cNvSpPr>
          <p:nvPr/>
        </p:nvSpPr>
        <p:spPr>
          <a:xfrm>
            <a:off x="4141824" y="3982389"/>
            <a:ext cx="108000" cy="108000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F130EC4-506A-CE43-9F3B-5CF552B50449}"/>
              </a:ext>
            </a:extLst>
          </p:cNvPr>
          <p:cNvSpPr>
            <a:spLocks noChangeAspect="1"/>
          </p:cNvSpPr>
          <p:nvPr/>
        </p:nvSpPr>
        <p:spPr>
          <a:xfrm>
            <a:off x="7532687" y="3982389"/>
            <a:ext cx="108000" cy="108000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0E4177F-93D9-7B49-ACF2-941963A587C9}"/>
              </a:ext>
            </a:extLst>
          </p:cNvPr>
          <p:cNvSpPr>
            <a:spLocks noChangeAspect="1"/>
          </p:cNvSpPr>
          <p:nvPr/>
        </p:nvSpPr>
        <p:spPr>
          <a:xfrm>
            <a:off x="5473400" y="3982389"/>
            <a:ext cx="108000" cy="108000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AACD16-EA6A-3947-AF60-F1BE4D5EAFD4}"/>
              </a:ext>
            </a:extLst>
          </p:cNvPr>
          <p:cNvGrpSpPr>
            <a:grpSpLocks noChangeAspect="1"/>
          </p:cNvGrpSpPr>
          <p:nvPr/>
        </p:nvGrpSpPr>
        <p:grpSpPr>
          <a:xfrm>
            <a:off x="8235104" y="1339713"/>
            <a:ext cx="2625282" cy="2017112"/>
            <a:chOff x="-574296" y="1368725"/>
            <a:chExt cx="11175623" cy="8586689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6B5C3DFB-474F-824A-ADFA-C98E9E7534B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9A32708-2E0C-D241-9323-C67376371DDB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7D5D1A-E482-4940-9834-485CA7AEF2D7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8C5FB7-C88F-A344-84E0-F89F5A2360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885A2D76-B5AA-3C49-8C80-38FA8777656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rgbClr val="D95F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2" name="Arc 151">
            <a:extLst>
              <a:ext uri="{FF2B5EF4-FFF2-40B4-BE49-F238E27FC236}">
                <a16:creationId xmlns:a16="http://schemas.microsoft.com/office/drawing/2014/main" id="{F517A92F-45A9-B84E-B739-D8DE9820AA5A}"/>
              </a:ext>
            </a:extLst>
          </p:cNvPr>
          <p:cNvSpPr>
            <a:spLocks noChangeAspect="1"/>
          </p:cNvSpPr>
          <p:nvPr/>
        </p:nvSpPr>
        <p:spPr>
          <a:xfrm rot="1745055" flipH="1">
            <a:off x="8450548" y="2094678"/>
            <a:ext cx="2272028" cy="1797347"/>
          </a:xfrm>
          <a:prstGeom prst="arc">
            <a:avLst>
              <a:gd name="adj1" fmla="val 19116154"/>
              <a:gd name="adj2" fmla="val 0"/>
            </a:avLst>
          </a:prstGeom>
          <a:ln w="25400">
            <a:solidFill>
              <a:srgbClr val="D95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AB7F359-C918-0846-B485-1F302FE3E95F}"/>
              </a:ext>
            </a:extLst>
          </p:cNvPr>
          <p:cNvSpPr>
            <a:spLocks noChangeAspect="1"/>
          </p:cNvSpPr>
          <p:nvPr/>
        </p:nvSpPr>
        <p:spPr>
          <a:xfrm>
            <a:off x="9632636" y="1511286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31783403-98C6-0D47-9D52-56FDD1146354}"/>
              </a:ext>
            </a:extLst>
          </p:cNvPr>
          <p:cNvSpPr>
            <a:spLocks noChangeAspect="1"/>
          </p:cNvSpPr>
          <p:nvPr/>
        </p:nvSpPr>
        <p:spPr>
          <a:xfrm>
            <a:off x="9226291" y="1988395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90FA53-8112-D14E-BE2E-37B1FB763AB0}"/>
              </a:ext>
            </a:extLst>
          </p:cNvPr>
          <p:cNvSpPr txBox="1"/>
          <p:nvPr/>
        </p:nvSpPr>
        <p:spPr>
          <a:xfrm>
            <a:off x="5737028" y="1840616"/>
            <a:ext cx="255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Species’ relative abundances change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50F5FF9-40C6-7246-9AAF-5CB20CB665B0}"/>
              </a:ext>
            </a:extLst>
          </p:cNvPr>
          <p:cNvSpPr txBox="1"/>
          <p:nvPr/>
        </p:nvSpPr>
        <p:spPr>
          <a:xfrm>
            <a:off x="2499108" y="1840616"/>
            <a:ext cx="184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Altered numbers of individuals (</a:t>
            </a:r>
            <a:r>
              <a:rPr lang="en-AU" i="1" dirty="0"/>
              <a:t>N</a:t>
            </a:r>
            <a:r>
              <a:rPr lang="en-AU" dirty="0"/>
              <a:t>)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EE3601A-4E2E-E24D-A2FD-9367C38AD056}"/>
              </a:ext>
            </a:extLst>
          </p:cNvPr>
          <p:cNvSpPr txBox="1"/>
          <p:nvPr/>
        </p:nvSpPr>
        <p:spPr>
          <a:xfrm>
            <a:off x="9513792" y="1576528"/>
            <a:ext cx="2555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Both </a:t>
            </a:r>
            <a:r>
              <a:rPr lang="en-AU" i="1" dirty="0"/>
              <a:t>N </a:t>
            </a:r>
            <a:r>
              <a:rPr lang="en-AU" dirty="0"/>
              <a:t>and species’ relative abundances change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2F96E10-AECB-F54F-9B5F-03641CB032EE}"/>
              </a:ext>
            </a:extLst>
          </p:cNvPr>
          <p:cNvSpPr txBox="1"/>
          <p:nvPr/>
        </p:nvSpPr>
        <p:spPr>
          <a:xfrm>
            <a:off x="4658300" y="6087745"/>
            <a:ext cx="2813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Countervailing </a:t>
            </a:r>
            <a:r>
              <a:rPr lang="en-AU" i="1" dirty="0"/>
              <a:t>N </a:t>
            </a:r>
            <a:r>
              <a:rPr lang="en-AU" dirty="0"/>
              <a:t>&amp; SAD changes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E6AA8E5-DB76-7E46-BCBE-BA35124874AD}"/>
              </a:ext>
            </a:extLst>
          </p:cNvPr>
          <p:cNvSpPr>
            <a:spLocks noChangeAspect="1"/>
          </p:cNvSpPr>
          <p:nvPr/>
        </p:nvSpPr>
        <p:spPr>
          <a:xfrm>
            <a:off x="3344179" y="1515550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E9341DF1-73F6-6A4C-8A87-6ADB6A98A833}"/>
              </a:ext>
            </a:extLst>
          </p:cNvPr>
          <p:cNvSpPr>
            <a:spLocks noChangeAspect="1"/>
          </p:cNvSpPr>
          <p:nvPr/>
        </p:nvSpPr>
        <p:spPr>
          <a:xfrm>
            <a:off x="2763712" y="1645309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1AC67D9-03AB-4749-B056-9B1B30B443FF}"/>
              </a:ext>
            </a:extLst>
          </p:cNvPr>
          <p:cNvSpPr>
            <a:spLocks noChangeAspect="1"/>
          </p:cNvSpPr>
          <p:nvPr/>
        </p:nvSpPr>
        <p:spPr>
          <a:xfrm>
            <a:off x="429655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4099255A-0EB7-A64F-9DC2-B744B0CD1094}"/>
              </a:ext>
            </a:extLst>
          </p:cNvPr>
          <p:cNvSpPr txBox="1">
            <a:spLocks/>
          </p:cNvSpPr>
          <p:nvPr/>
        </p:nvSpPr>
        <p:spPr>
          <a:xfrm>
            <a:off x="9514" y="-9"/>
            <a:ext cx="8681640" cy="838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200" b="1" dirty="0"/>
              <a:t>How </a:t>
            </a:r>
            <a:r>
              <a:rPr lang="en-AU" sz="4200" b="1" i="1" dirty="0"/>
              <a:t>can</a:t>
            </a:r>
            <a:r>
              <a:rPr lang="en-AU" sz="4200" b="1" dirty="0"/>
              <a:t> the components change?</a:t>
            </a:r>
          </a:p>
        </p:txBody>
      </p:sp>
    </p:spTree>
    <p:extLst>
      <p:ext uri="{BB962C8B-B14F-4D97-AF65-F5344CB8AC3E}">
        <p14:creationId xmlns:p14="http://schemas.microsoft.com/office/powerpoint/2010/main" val="3042648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FFF0B1-B45B-8B42-AD5D-DED5A9216862}"/>
              </a:ext>
            </a:extLst>
          </p:cNvPr>
          <p:cNvGrpSpPr/>
          <p:nvPr/>
        </p:nvGrpSpPr>
        <p:grpSpPr>
          <a:xfrm>
            <a:off x="3072390" y="2852747"/>
            <a:ext cx="6047220" cy="1703098"/>
            <a:chOff x="2759801" y="2336168"/>
            <a:chExt cx="6047220" cy="17030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61E95C0-C1B8-D847-8A47-46147EDDB4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5980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3F2D94C-7A92-7A44-83FA-70ACFD16ABD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E50814D-8503-104A-A6B6-8ADE8791E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7F38BB-DEB5-E14B-9B86-67027D0B84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05593" y="2595191"/>
              <a:ext cx="1440000" cy="1440000"/>
              <a:chOff x="2759801" y="2599266"/>
              <a:chExt cx="1440000" cy="144000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DD24C14-9A85-3241-98C1-4E180CFA270B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A921B64-C245-8D40-B2FD-0ACCE79F4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E00CEB-B6E5-3D4E-95D7-02C69B64F0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67921" y="2599266"/>
              <a:ext cx="1440000" cy="1440000"/>
              <a:chOff x="2759801" y="2599266"/>
              <a:chExt cx="1440000" cy="14400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DBB3739-08C5-C749-9622-3BD9899F0030}"/>
                  </a:ext>
                </a:extLst>
              </p:cNvPr>
              <p:cNvCxnSpPr/>
              <p:nvPr/>
            </p:nvCxnSpPr>
            <p:spPr>
              <a:xfrm>
                <a:off x="3488945" y="2599266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3BFB44-EF6F-E142-A07B-6CC25764F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59801" y="3336533"/>
                <a:ext cx="144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B61753-3D94-2745-AFDD-26EB15B39342}"/>
                </a:ext>
              </a:extLst>
            </p:cNvPr>
            <p:cNvSpPr txBox="1"/>
            <p:nvPr/>
          </p:nvSpPr>
          <p:spPr>
            <a:xfrm>
              <a:off x="3261486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4A46E8-FBFF-9F40-8DE0-3B8DD455D5C0}"/>
                </a:ext>
              </a:extLst>
            </p:cNvPr>
            <p:cNvSpPr txBox="1"/>
            <p:nvPr/>
          </p:nvSpPr>
          <p:spPr>
            <a:xfrm>
              <a:off x="5388990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9FF499-C3D8-D941-96EE-64DD10EA126C}"/>
                </a:ext>
              </a:extLst>
            </p:cNvPr>
            <p:cNvSpPr txBox="1"/>
            <p:nvPr/>
          </p:nvSpPr>
          <p:spPr>
            <a:xfrm>
              <a:off x="7260462" y="233616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F7FEEF-C4EB-674C-8BD2-EB2E71636F5C}"/>
                </a:ext>
              </a:extLst>
            </p:cNvPr>
            <p:cNvSpPr txBox="1"/>
            <p:nvPr/>
          </p:nvSpPr>
          <p:spPr>
            <a:xfrm>
              <a:off x="4121149" y="3147792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1EC09A-151A-1448-8334-B29739E22318}"/>
                </a:ext>
              </a:extLst>
            </p:cNvPr>
            <p:cNvSpPr txBox="1"/>
            <p:nvPr/>
          </p:nvSpPr>
          <p:spPr>
            <a:xfrm>
              <a:off x="6258140" y="3130525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706296-AB8A-F649-B629-AB4E143F75A0}"/>
                </a:ext>
              </a:extLst>
            </p:cNvPr>
            <p:cNvSpPr txBox="1"/>
            <p:nvPr/>
          </p:nvSpPr>
          <p:spPr>
            <a:xfrm>
              <a:off x="8141454" y="3130525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∆ </a:t>
              </a:r>
              <a:r>
                <a:rPr lang="en-AU" i="1" dirty="0"/>
                <a:t>S</a:t>
              </a:r>
              <a:r>
                <a:rPr lang="en-AU" baseline="-25000" dirty="0"/>
                <a:t>PIE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C8284B-5EDF-9F4E-8469-8657AA452F5B}"/>
              </a:ext>
            </a:extLst>
          </p:cNvPr>
          <p:cNvGrpSpPr>
            <a:grpSpLocks noChangeAspect="1"/>
          </p:cNvGrpSpPr>
          <p:nvPr/>
        </p:nvGrpSpPr>
        <p:grpSpPr>
          <a:xfrm>
            <a:off x="1929777" y="1339713"/>
            <a:ext cx="2625282" cy="2017112"/>
            <a:chOff x="-574296" y="1368725"/>
            <a:chExt cx="11175623" cy="858668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A6EC40-B347-514D-81B7-87038FDFD897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837DD6F-9237-2040-AD09-8FF4747515DD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A093B5-5937-E341-8035-9FE23AACB823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00761F-D121-0E4A-94CF-EB45FCABDE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2CBA211-2434-1046-85C2-1A5F859D6BE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0088AC-0BBA-1A49-9D7F-5A2D3E63A324}"/>
              </a:ext>
            </a:extLst>
          </p:cNvPr>
          <p:cNvGrpSpPr>
            <a:grpSpLocks noChangeAspect="1"/>
          </p:cNvGrpSpPr>
          <p:nvPr/>
        </p:nvGrpSpPr>
        <p:grpSpPr>
          <a:xfrm>
            <a:off x="5011451" y="1339713"/>
            <a:ext cx="2625282" cy="2017112"/>
            <a:chOff x="-574296" y="1368725"/>
            <a:chExt cx="11175623" cy="858668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D479A5-0ED8-3240-B4DD-2075B9DBF1F0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93C90F9-AED5-464B-8E16-15B86E101494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45EB8CB-1C25-8845-B329-11CE25771538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D16A77-2D86-AB45-9481-934EA4EEB56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66EFB376-4C68-3141-B765-3143A88CD5B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rgbClr val="1B9E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8" name="Arc 37">
            <a:extLst>
              <a:ext uri="{FF2B5EF4-FFF2-40B4-BE49-F238E27FC236}">
                <a16:creationId xmlns:a16="http://schemas.microsoft.com/office/drawing/2014/main" id="{93AC34A1-1EC6-6B43-B305-01A216CABD20}"/>
              </a:ext>
            </a:extLst>
          </p:cNvPr>
          <p:cNvSpPr>
            <a:spLocks noChangeAspect="1"/>
          </p:cNvSpPr>
          <p:nvPr/>
        </p:nvSpPr>
        <p:spPr>
          <a:xfrm rot="20757096" flipH="1">
            <a:off x="5330124" y="1210177"/>
            <a:ext cx="2785882" cy="1797347"/>
          </a:xfrm>
          <a:prstGeom prst="arc">
            <a:avLst>
              <a:gd name="adj1" fmla="val 16441826"/>
              <a:gd name="adj2" fmla="val 0"/>
            </a:avLst>
          </a:prstGeom>
          <a:ln w="25400">
            <a:solidFill>
              <a:srgbClr val="1B9E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236715-F205-4E45-8E92-7E687F36DBD5}"/>
              </a:ext>
            </a:extLst>
          </p:cNvPr>
          <p:cNvSpPr>
            <a:spLocks noChangeAspect="1"/>
          </p:cNvSpPr>
          <p:nvPr/>
        </p:nvSpPr>
        <p:spPr>
          <a:xfrm>
            <a:off x="6406969" y="1515277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192C05-819F-294F-AF63-878BAC6E60E5}"/>
              </a:ext>
            </a:extLst>
          </p:cNvPr>
          <p:cNvSpPr>
            <a:spLocks noChangeAspect="1"/>
          </p:cNvSpPr>
          <p:nvPr/>
        </p:nvSpPr>
        <p:spPr>
          <a:xfrm>
            <a:off x="6406969" y="1205781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000EE3-BC61-3848-83AF-14ACEF6F3F92}"/>
              </a:ext>
            </a:extLst>
          </p:cNvPr>
          <p:cNvSpPr>
            <a:spLocks noChangeAspect="1"/>
          </p:cNvSpPr>
          <p:nvPr/>
        </p:nvSpPr>
        <p:spPr>
          <a:xfrm>
            <a:off x="3750437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0A8C73-566F-854F-BC3E-3A34188D8559}"/>
              </a:ext>
            </a:extLst>
          </p:cNvPr>
          <p:cNvSpPr>
            <a:spLocks noChangeAspect="1"/>
          </p:cNvSpPr>
          <p:nvPr/>
        </p:nvSpPr>
        <p:spPr>
          <a:xfrm>
            <a:off x="5905447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D6BA1F5-D6D3-1441-93EE-AF748FD38FC5}"/>
              </a:ext>
            </a:extLst>
          </p:cNvPr>
          <p:cNvSpPr>
            <a:spLocks noChangeAspect="1"/>
          </p:cNvSpPr>
          <p:nvPr/>
        </p:nvSpPr>
        <p:spPr>
          <a:xfrm>
            <a:off x="776204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63926B7-CB5A-9B4D-8EA3-CC22E1690DAE}"/>
              </a:ext>
            </a:extLst>
          </p:cNvPr>
          <p:cNvSpPr>
            <a:spLocks noChangeAspect="1"/>
          </p:cNvSpPr>
          <p:nvPr/>
        </p:nvSpPr>
        <p:spPr>
          <a:xfrm>
            <a:off x="6201925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0EF6BD-4192-B747-8B08-CC070105535B}"/>
              </a:ext>
            </a:extLst>
          </p:cNvPr>
          <p:cNvSpPr>
            <a:spLocks noChangeAspect="1"/>
          </p:cNvSpPr>
          <p:nvPr/>
        </p:nvSpPr>
        <p:spPr>
          <a:xfrm>
            <a:off x="8049964" y="3489399"/>
            <a:ext cx="108000" cy="108000"/>
          </a:xfrm>
          <a:prstGeom prst="ellipse">
            <a:avLst/>
          </a:prstGeom>
          <a:solidFill>
            <a:srgbClr val="1B9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2D8F02-3C19-9E43-80B9-2088B439A129}"/>
              </a:ext>
            </a:extLst>
          </p:cNvPr>
          <p:cNvSpPr>
            <a:spLocks noChangeAspect="1"/>
          </p:cNvSpPr>
          <p:nvPr/>
        </p:nvSpPr>
        <p:spPr>
          <a:xfrm>
            <a:off x="4064546" y="3389298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59C1B93-0B88-384B-9829-04FF68E219FC}"/>
              </a:ext>
            </a:extLst>
          </p:cNvPr>
          <p:cNvSpPr>
            <a:spLocks noChangeAspect="1"/>
          </p:cNvSpPr>
          <p:nvPr/>
        </p:nvSpPr>
        <p:spPr>
          <a:xfrm>
            <a:off x="6341523" y="3389298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BF5BA0D-6EA2-3D4F-A2B8-5F215BD8C39B}"/>
              </a:ext>
            </a:extLst>
          </p:cNvPr>
          <p:cNvSpPr>
            <a:spLocks noChangeAspect="1"/>
          </p:cNvSpPr>
          <p:nvPr/>
        </p:nvSpPr>
        <p:spPr>
          <a:xfrm>
            <a:off x="8190054" y="3389298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866FA91-93B7-1441-8728-EEA2233E1384}"/>
              </a:ext>
            </a:extLst>
          </p:cNvPr>
          <p:cNvGrpSpPr/>
          <p:nvPr/>
        </p:nvGrpSpPr>
        <p:grpSpPr>
          <a:xfrm>
            <a:off x="3775517" y="4672988"/>
            <a:ext cx="2735002" cy="2616523"/>
            <a:chOff x="8014967" y="1216817"/>
            <a:chExt cx="2735002" cy="261652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07D7DCE-F48F-7942-A14E-E8D28BEE8E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14967" y="1216817"/>
              <a:ext cx="2625282" cy="2017112"/>
              <a:chOff x="-574296" y="1368725"/>
              <a:chExt cx="11175623" cy="8586689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657B0ABF-F2A1-CE4A-95F3-FE547C73D3A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646726" y="1368725"/>
                <a:ext cx="0" cy="50665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4F3DAD5-ABAB-124D-9B17-4B5AD8FB8A8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5400000" flipV="1">
                <a:off x="3440826" y="3562013"/>
                <a:ext cx="0" cy="56548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7D12B33-6C3E-5B4B-9932-17A40AF0F6F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-444643" y="1262292"/>
                <a:ext cx="1181892" cy="1441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0DD8554-490F-964D-8DA9-4FE319A53BE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33794" y="6147188"/>
                <a:ext cx="1352492" cy="1441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N</a:t>
                </a:r>
              </a:p>
            </p:txBody>
          </p:sp>
          <p:sp>
            <p:nvSpPr>
              <p:cNvPr id="81" name="Arc 80">
                <a:extLst>
                  <a:ext uri="{FF2B5EF4-FFF2-40B4-BE49-F238E27FC236}">
                    <a16:creationId xmlns:a16="http://schemas.microsoft.com/office/drawing/2014/main" id="{C8BC6EEE-90A4-A244-911E-BE21F9A38D3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29479" y="2304246"/>
                <a:ext cx="9671848" cy="7651168"/>
              </a:xfrm>
              <a:prstGeom prst="arc">
                <a:avLst>
                  <a:gd name="adj1" fmla="val 18444961"/>
                  <a:gd name="adj2" fmla="val 0"/>
                </a:avLst>
              </a:prstGeom>
              <a:ln w="25400">
                <a:solidFill>
                  <a:srgbClr val="E729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AB750E4D-D7FE-A542-A08C-DD11A23CD016}"/>
                </a:ext>
              </a:extLst>
            </p:cNvPr>
            <p:cNvSpPr>
              <a:spLocks noChangeAspect="1"/>
            </p:cNvSpPr>
            <p:nvPr/>
          </p:nvSpPr>
          <p:spPr>
            <a:xfrm rot="1745055" flipH="1">
              <a:off x="8258736" y="1862585"/>
              <a:ext cx="2491233" cy="1970755"/>
            </a:xfrm>
            <a:prstGeom prst="arc">
              <a:avLst>
                <a:gd name="adj1" fmla="val 18534863"/>
                <a:gd name="adj2" fmla="val 341019"/>
              </a:avLst>
            </a:prstGeom>
            <a:ln w="25400">
              <a:solidFill>
                <a:srgbClr val="E729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04214A12-8838-094D-9B1F-25ADFEB02B69}"/>
              </a:ext>
            </a:extLst>
          </p:cNvPr>
          <p:cNvSpPr>
            <a:spLocks noChangeAspect="1"/>
          </p:cNvSpPr>
          <p:nvPr/>
        </p:nvSpPr>
        <p:spPr>
          <a:xfrm>
            <a:off x="5029428" y="5203866"/>
            <a:ext cx="108000" cy="108000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2720191-A335-2645-BDE1-F2E82623A0FA}"/>
              </a:ext>
            </a:extLst>
          </p:cNvPr>
          <p:cNvSpPr>
            <a:spLocks noChangeAspect="1"/>
          </p:cNvSpPr>
          <p:nvPr/>
        </p:nvSpPr>
        <p:spPr>
          <a:xfrm>
            <a:off x="4658311" y="4966529"/>
            <a:ext cx="108000" cy="108000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8649FB4-BBAB-E846-A823-F7EAA1D5A915}"/>
              </a:ext>
            </a:extLst>
          </p:cNvPr>
          <p:cNvSpPr>
            <a:spLocks noChangeAspect="1"/>
          </p:cNvSpPr>
          <p:nvPr/>
        </p:nvSpPr>
        <p:spPr>
          <a:xfrm>
            <a:off x="4141824" y="3982389"/>
            <a:ext cx="108000" cy="108000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F130EC4-506A-CE43-9F3B-5CF552B50449}"/>
              </a:ext>
            </a:extLst>
          </p:cNvPr>
          <p:cNvSpPr>
            <a:spLocks noChangeAspect="1"/>
          </p:cNvSpPr>
          <p:nvPr/>
        </p:nvSpPr>
        <p:spPr>
          <a:xfrm>
            <a:off x="7532687" y="3982389"/>
            <a:ext cx="108000" cy="108000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0E4177F-93D9-7B49-ACF2-941963A587C9}"/>
              </a:ext>
            </a:extLst>
          </p:cNvPr>
          <p:cNvSpPr>
            <a:spLocks noChangeAspect="1"/>
          </p:cNvSpPr>
          <p:nvPr/>
        </p:nvSpPr>
        <p:spPr>
          <a:xfrm>
            <a:off x="5473400" y="3982389"/>
            <a:ext cx="108000" cy="108000"/>
          </a:xfrm>
          <a:prstGeom prst="ellipse">
            <a:avLst/>
          </a:prstGeom>
          <a:solidFill>
            <a:srgbClr val="E72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B81358F-4B84-FE46-9EAE-E7B4DBEDB2ED}"/>
              </a:ext>
            </a:extLst>
          </p:cNvPr>
          <p:cNvGrpSpPr/>
          <p:nvPr/>
        </p:nvGrpSpPr>
        <p:grpSpPr>
          <a:xfrm>
            <a:off x="6857191" y="4680396"/>
            <a:ext cx="2884951" cy="2380961"/>
            <a:chOff x="8014967" y="1216817"/>
            <a:chExt cx="2884951" cy="2380961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C1A09DD-DC86-3048-BA9E-7A8178ABE4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14967" y="1216817"/>
              <a:ext cx="2625282" cy="2017112"/>
              <a:chOff x="-574296" y="1368725"/>
              <a:chExt cx="11175623" cy="8586689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0A818364-569D-F949-8CF0-B8B0E987DAE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646726" y="1368725"/>
                <a:ext cx="0" cy="506654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4B69E8B9-DF48-1A49-89F9-8BC33D1AEBED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rot="5400000" flipV="1">
                <a:off x="3440826" y="3562013"/>
                <a:ext cx="0" cy="56548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F541C53-5335-6440-9333-2367EC254A1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-444643" y="1262292"/>
                <a:ext cx="1181892" cy="1441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3D34766-8D63-A44E-848D-7993A9D9636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33794" y="6147188"/>
                <a:ext cx="1352492" cy="1441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N</a:t>
                </a: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23FF43EE-E3BF-F04C-9A28-E7BFE3205F5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929479" y="2304246"/>
                <a:ext cx="9671848" cy="7651168"/>
              </a:xfrm>
              <a:prstGeom prst="arc">
                <a:avLst>
                  <a:gd name="adj1" fmla="val 19261287"/>
                  <a:gd name="adj2" fmla="val 0"/>
                </a:avLst>
              </a:prstGeom>
              <a:ln w="25400">
                <a:solidFill>
                  <a:srgbClr val="E6AB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9EF5F6D3-E2BF-6843-B88C-8EE74640061A}"/>
                </a:ext>
              </a:extLst>
            </p:cNvPr>
            <p:cNvSpPr>
              <a:spLocks noChangeAspect="1"/>
            </p:cNvSpPr>
            <p:nvPr/>
          </p:nvSpPr>
          <p:spPr>
            <a:xfrm rot="1041408" flipH="1">
              <a:off x="8356491" y="1578980"/>
              <a:ext cx="2543427" cy="2018798"/>
            </a:xfrm>
            <a:prstGeom prst="arc">
              <a:avLst>
                <a:gd name="adj1" fmla="val 18414658"/>
                <a:gd name="adj2" fmla="val 341019"/>
              </a:avLst>
            </a:prstGeom>
            <a:ln w="25400">
              <a:solidFill>
                <a:srgbClr val="E6AB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9305069A-06F6-EB4B-B7F8-CD705E490349}"/>
              </a:ext>
            </a:extLst>
          </p:cNvPr>
          <p:cNvSpPr>
            <a:spLocks noChangeAspect="1"/>
          </p:cNvSpPr>
          <p:nvPr/>
        </p:nvSpPr>
        <p:spPr>
          <a:xfrm>
            <a:off x="8075198" y="4977662"/>
            <a:ext cx="108000" cy="108000"/>
          </a:xfrm>
          <a:prstGeom prst="ellipse">
            <a:avLst/>
          </a:prstGeom>
          <a:solidFill>
            <a:srgbClr val="E6A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6E7BE73-95B1-A74D-9C4A-CF29A0B76EF0}"/>
              </a:ext>
            </a:extLst>
          </p:cNvPr>
          <p:cNvSpPr>
            <a:spLocks noChangeAspect="1"/>
          </p:cNvSpPr>
          <p:nvPr/>
        </p:nvSpPr>
        <p:spPr>
          <a:xfrm>
            <a:off x="7521732" y="5078771"/>
            <a:ext cx="108000" cy="108000"/>
          </a:xfrm>
          <a:prstGeom prst="ellipse">
            <a:avLst/>
          </a:prstGeom>
          <a:solidFill>
            <a:srgbClr val="E6A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EEFEA8F-B1A3-7847-A5E3-17D29DFE191D}"/>
              </a:ext>
            </a:extLst>
          </p:cNvPr>
          <p:cNvSpPr>
            <a:spLocks noChangeAspect="1"/>
          </p:cNvSpPr>
          <p:nvPr/>
        </p:nvSpPr>
        <p:spPr>
          <a:xfrm>
            <a:off x="5710724" y="3692662"/>
            <a:ext cx="108000" cy="108000"/>
          </a:xfrm>
          <a:prstGeom prst="ellipse">
            <a:avLst/>
          </a:prstGeom>
          <a:solidFill>
            <a:srgbClr val="E6A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DFF8CE0-1948-994A-BA27-EBD7C1BB0DCC}"/>
              </a:ext>
            </a:extLst>
          </p:cNvPr>
          <p:cNvSpPr>
            <a:spLocks noChangeAspect="1"/>
          </p:cNvSpPr>
          <p:nvPr/>
        </p:nvSpPr>
        <p:spPr>
          <a:xfrm>
            <a:off x="4100335" y="3692662"/>
            <a:ext cx="108000" cy="108000"/>
          </a:xfrm>
          <a:prstGeom prst="ellipse">
            <a:avLst/>
          </a:prstGeom>
          <a:solidFill>
            <a:srgbClr val="E6A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219B3B-E58C-A94A-908E-D07F86FE4C39}"/>
              </a:ext>
            </a:extLst>
          </p:cNvPr>
          <p:cNvSpPr>
            <a:spLocks noChangeAspect="1"/>
          </p:cNvSpPr>
          <p:nvPr/>
        </p:nvSpPr>
        <p:spPr>
          <a:xfrm>
            <a:off x="7589245" y="3692662"/>
            <a:ext cx="108000" cy="108000"/>
          </a:xfrm>
          <a:prstGeom prst="ellipse">
            <a:avLst/>
          </a:prstGeom>
          <a:solidFill>
            <a:srgbClr val="E6A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AACD16-EA6A-3947-AF60-F1BE4D5EAFD4}"/>
              </a:ext>
            </a:extLst>
          </p:cNvPr>
          <p:cNvGrpSpPr>
            <a:grpSpLocks noChangeAspect="1"/>
          </p:cNvGrpSpPr>
          <p:nvPr/>
        </p:nvGrpSpPr>
        <p:grpSpPr>
          <a:xfrm>
            <a:off x="8235104" y="1339713"/>
            <a:ext cx="2625282" cy="2017112"/>
            <a:chOff x="-574296" y="1368725"/>
            <a:chExt cx="11175623" cy="8586689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6B5C3DFB-474F-824A-ADFA-C98E9E7534BB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46726" y="1368725"/>
              <a:ext cx="0" cy="5066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9A32708-2E0C-D241-9323-C67376371DDB}"/>
                </a:ext>
              </a:extLst>
            </p:cNvPr>
            <p:cNvCxnSpPr>
              <a:cxnSpLocks noChangeAspect="1"/>
            </p:cNvCxnSpPr>
            <p:nvPr/>
          </p:nvCxnSpPr>
          <p:spPr>
            <a:xfrm rot="5400000" flipV="1">
              <a:off x="3440826" y="3562013"/>
              <a:ext cx="0" cy="5654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7D5D1A-E482-4940-9834-485CA7AEF2D7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-444643" y="1262292"/>
              <a:ext cx="11818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S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B8C5FB7-C88F-A344-84E0-F89F5A2360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33794" y="6147188"/>
              <a:ext cx="1352492" cy="1441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N</a:t>
              </a:r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885A2D76-B5AA-3C49-8C80-38FA8777656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9479" y="2304246"/>
              <a:ext cx="9671848" cy="7651168"/>
            </a:xfrm>
            <a:prstGeom prst="arc">
              <a:avLst>
                <a:gd name="adj1" fmla="val 16441826"/>
                <a:gd name="adj2" fmla="val 0"/>
              </a:avLst>
            </a:prstGeom>
            <a:ln w="25400">
              <a:solidFill>
                <a:srgbClr val="D95F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2" name="Arc 151">
            <a:extLst>
              <a:ext uri="{FF2B5EF4-FFF2-40B4-BE49-F238E27FC236}">
                <a16:creationId xmlns:a16="http://schemas.microsoft.com/office/drawing/2014/main" id="{F517A92F-45A9-B84E-B739-D8DE9820AA5A}"/>
              </a:ext>
            </a:extLst>
          </p:cNvPr>
          <p:cNvSpPr>
            <a:spLocks noChangeAspect="1"/>
          </p:cNvSpPr>
          <p:nvPr/>
        </p:nvSpPr>
        <p:spPr>
          <a:xfrm rot="1745055" flipH="1">
            <a:off x="8450548" y="2094678"/>
            <a:ext cx="2272028" cy="1797347"/>
          </a:xfrm>
          <a:prstGeom prst="arc">
            <a:avLst>
              <a:gd name="adj1" fmla="val 19116154"/>
              <a:gd name="adj2" fmla="val 0"/>
            </a:avLst>
          </a:prstGeom>
          <a:ln w="25400">
            <a:solidFill>
              <a:srgbClr val="D95F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9AB7F359-C918-0846-B485-1F302FE3E95F}"/>
              </a:ext>
            </a:extLst>
          </p:cNvPr>
          <p:cNvSpPr>
            <a:spLocks noChangeAspect="1"/>
          </p:cNvSpPr>
          <p:nvPr/>
        </p:nvSpPr>
        <p:spPr>
          <a:xfrm>
            <a:off x="9632636" y="1511286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31783403-98C6-0D47-9D52-56FDD1146354}"/>
              </a:ext>
            </a:extLst>
          </p:cNvPr>
          <p:cNvSpPr>
            <a:spLocks noChangeAspect="1"/>
          </p:cNvSpPr>
          <p:nvPr/>
        </p:nvSpPr>
        <p:spPr>
          <a:xfrm>
            <a:off x="9226291" y="1988395"/>
            <a:ext cx="108000" cy="108000"/>
          </a:xfrm>
          <a:prstGeom prst="ellipse">
            <a:avLst/>
          </a:prstGeom>
          <a:solidFill>
            <a:srgbClr val="D95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490FA53-8112-D14E-BE2E-37B1FB763AB0}"/>
              </a:ext>
            </a:extLst>
          </p:cNvPr>
          <p:cNvSpPr txBox="1"/>
          <p:nvPr/>
        </p:nvSpPr>
        <p:spPr>
          <a:xfrm>
            <a:off x="5737028" y="1840616"/>
            <a:ext cx="255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Species’ relative abundances change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50F5FF9-40C6-7246-9AAF-5CB20CB665B0}"/>
              </a:ext>
            </a:extLst>
          </p:cNvPr>
          <p:cNvSpPr txBox="1"/>
          <p:nvPr/>
        </p:nvSpPr>
        <p:spPr>
          <a:xfrm>
            <a:off x="2499108" y="1840616"/>
            <a:ext cx="184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Altered numbers of individuals (</a:t>
            </a:r>
            <a:r>
              <a:rPr lang="en-AU" i="1" dirty="0"/>
              <a:t>N</a:t>
            </a:r>
            <a:r>
              <a:rPr lang="en-AU" dirty="0"/>
              <a:t>)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EE3601A-4E2E-E24D-A2FD-9367C38AD056}"/>
              </a:ext>
            </a:extLst>
          </p:cNvPr>
          <p:cNvSpPr txBox="1"/>
          <p:nvPr/>
        </p:nvSpPr>
        <p:spPr>
          <a:xfrm>
            <a:off x="9513792" y="1576528"/>
            <a:ext cx="2555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Both </a:t>
            </a:r>
            <a:r>
              <a:rPr lang="en-AU" i="1" dirty="0"/>
              <a:t>N </a:t>
            </a:r>
            <a:r>
              <a:rPr lang="en-AU" dirty="0"/>
              <a:t>and species’ relative abundances change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2F96E10-AECB-F54F-9B5F-03641CB032EE}"/>
              </a:ext>
            </a:extLst>
          </p:cNvPr>
          <p:cNvSpPr txBox="1"/>
          <p:nvPr/>
        </p:nvSpPr>
        <p:spPr>
          <a:xfrm>
            <a:off x="4658300" y="6087745"/>
            <a:ext cx="2813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Countervailing </a:t>
            </a:r>
            <a:r>
              <a:rPr lang="en-AU" i="1" dirty="0"/>
              <a:t>N </a:t>
            </a:r>
            <a:r>
              <a:rPr lang="en-AU" dirty="0"/>
              <a:t>&amp; SAD changes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E6AA8E5-DB76-7E46-BCBE-BA35124874AD}"/>
              </a:ext>
            </a:extLst>
          </p:cNvPr>
          <p:cNvSpPr>
            <a:spLocks noChangeAspect="1"/>
          </p:cNvSpPr>
          <p:nvPr/>
        </p:nvSpPr>
        <p:spPr>
          <a:xfrm>
            <a:off x="3344179" y="1515550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E9341DF1-73F6-6A4C-8A87-6ADB6A98A833}"/>
              </a:ext>
            </a:extLst>
          </p:cNvPr>
          <p:cNvSpPr>
            <a:spLocks noChangeAspect="1"/>
          </p:cNvSpPr>
          <p:nvPr/>
        </p:nvSpPr>
        <p:spPr>
          <a:xfrm>
            <a:off x="2763712" y="1645309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D1AC67D9-03AB-4749-B056-9B1B30B443FF}"/>
              </a:ext>
            </a:extLst>
          </p:cNvPr>
          <p:cNvSpPr>
            <a:spLocks noChangeAspect="1"/>
          </p:cNvSpPr>
          <p:nvPr/>
        </p:nvSpPr>
        <p:spPr>
          <a:xfrm>
            <a:off x="4296553" y="3608383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66E795-8E77-184E-9712-621A9B9F46A9}"/>
              </a:ext>
            </a:extLst>
          </p:cNvPr>
          <p:cNvSpPr txBox="1"/>
          <p:nvPr/>
        </p:nvSpPr>
        <p:spPr>
          <a:xfrm>
            <a:off x="9274347" y="4298909"/>
            <a:ext cx="2712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i="1" u="sng" dirty="0"/>
              <a:t>Many</a:t>
            </a:r>
            <a:r>
              <a:rPr lang="en-AU" sz="3200" dirty="0"/>
              <a:t> of degrees of freedom!</a:t>
            </a:r>
            <a:endParaRPr lang="en-AU" sz="3200" b="1" i="1" dirty="0"/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09445049-883B-C747-97FE-D11DCB024184}"/>
              </a:ext>
            </a:extLst>
          </p:cNvPr>
          <p:cNvSpPr txBox="1">
            <a:spLocks/>
          </p:cNvSpPr>
          <p:nvPr/>
        </p:nvSpPr>
        <p:spPr>
          <a:xfrm>
            <a:off x="9514" y="-9"/>
            <a:ext cx="8681640" cy="838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200" b="1" dirty="0"/>
              <a:t>How </a:t>
            </a:r>
            <a:r>
              <a:rPr lang="en-AU" sz="4200" b="1" i="1" dirty="0"/>
              <a:t>can</a:t>
            </a:r>
            <a:r>
              <a:rPr lang="en-AU" sz="4200" b="1" dirty="0"/>
              <a:t> the components change?</a:t>
            </a:r>
          </a:p>
        </p:txBody>
      </p:sp>
    </p:spTree>
    <p:extLst>
      <p:ext uri="{BB962C8B-B14F-4D97-AF65-F5344CB8AC3E}">
        <p14:creationId xmlns:p14="http://schemas.microsoft.com/office/powerpoint/2010/main" val="3602336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AE5A-23D4-694F-9880-89C0D6CF7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62"/>
            <a:ext cx="10515600" cy="1325563"/>
          </a:xfrm>
        </p:spPr>
        <p:txBody>
          <a:bodyPr/>
          <a:lstStyle/>
          <a:p>
            <a:r>
              <a:rPr lang="en-AU" dirty="0"/>
              <a:t>Calculating rarefaction curves, abundance, evenness and richness in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91755-9C39-DB43-A4CD-C79C5C614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39"/>
          <a:stretch/>
        </p:blipFill>
        <p:spPr>
          <a:xfrm>
            <a:off x="104258" y="4359848"/>
            <a:ext cx="6389306" cy="1351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4A97E-DDFD-BF4B-8AC9-4DB55E3F4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10"/>
          <a:stretch/>
        </p:blipFill>
        <p:spPr>
          <a:xfrm>
            <a:off x="104258" y="1233875"/>
            <a:ext cx="7543069" cy="1355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19F2A8-7DC2-4F46-9683-5BC26EFB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19076"/>
            <a:ext cx="7261374" cy="1506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8263E4-28D0-AC41-A9AE-07746E320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339" y="3051214"/>
            <a:ext cx="5552661" cy="335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80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A9305B-24FB-ED4C-BBD2-ACF854244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DDF1B-4AAB-8740-A846-6951628E80D3}"/>
              </a:ext>
            </a:extLst>
          </p:cNvPr>
          <p:cNvSpPr txBox="1"/>
          <p:nvPr/>
        </p:nvSpPr>
        <p:spPr>
          <a:xfrm>
            <a:off x="241579" y="1304697"/>
            <a:ext cx="45887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Multiple components: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number of individuals (N)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relative abundance of species (evenness)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total number of species (richness)</a:t>
            </a:r>
          </a:p>
          <a:p>
            <a:endParaRPr lang="en-AU" sz="2800" dirty="0">
              <a:solidFill>
                <a:schemeClr val="tx1">
                  <a:alpha val="5000"/>
                </a:schemeClr>
              </a:solidFill>
            </a:endParaRPr>
          </a:p>
          <a:p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Different metrics incorporate</a:t>
            </a:r>
          </a:p>
          <a:p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these components to varying degrees, but key axes of variation are abundance, evenness and richness </a:t>
            </a:r>
            <a:r>
              <a:rPr lang="en-AU" dirty="0">
                <a:solidFill>
                  <a:schemeClr val="tx1">
                    <a:alpha val="5000"/>
                  </a:schemeClr>
                </a:solidFill>
              </a:rPr>
              <a:t>(McGill 2011)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C18E7-F0CD-8347-A3B9-447444C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0"/>
            <a:ext cx="685800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407F72-F401-AD45-9671-F5D7C26D6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468" y="3016251"/>
            <a:ext cx="9879402" cy="175359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Want to use rarefaction to examine: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tx1">
                    <a:alpha val="35000"/>
                  </a:schemeClr>
                </a:solidFill>
              </a:rPr>
              <a:t>Component (abundance, evenness and richness) changes , and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Scale-dependent changes</a:t>
            </a:r>
          </a:p>
        </p:txBody>
      </p:sp>
    </p:spTree>
    <p:extLst>
      <p:ext uri="{BB962C8B-B14F-4D97-AF65-F5344CB8AC3E}">
        <p14:creationId xmlns:p14="http://schemas.microsoft.com/office/powerpoint/2010/main" val="263518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BA21-3643-9943-941A-892B0A79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Visualising biodiversity through the lens of Individual Based Rarefaction (IBR)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D8DF6D2B-EFF1-F248-BD7B-6CB26926F301}"/>
              </a:ext>
            </a:extLst>
          </p:cNvPr>
          <p:cNvSpPr txBox="1"/>
          <p:nvPr/>
        </p:nvSpPr>
        <p:spPr>
          <a:xfrm>
            <a:off x="7485005" y="6552620"/>
            <a:ext cx="714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Hurlbert</a:t>
            </a:r>
            <a:r>
              <a:rPr lang="de-DE" sz="1600" dirty="0"/>
              <a:t> 1971 </a:t>
            </a:r>
            <a:r>
              <a:rPr lang="de-DE" sz="1600" i="1" dirty="0"/>
              <a:t>Ecology</a:t>
            </a:r>
            <a:r>
              <a:rPr lang="de-DE" sz="1600" dirty="0"/>
              <a:t>, </a:t>
            </a:r>
            <a:r>
              <a:rPr lang="de-DE" sz="1600" dirty="0" err="1"/>
              <a:t>Gotelli</a:t>
            </a:r>
            <a:r>
              <a:rPr lang="de-DE" sz="1600" dirty="0"/>
              <a:t> &amp; Colwell 2001 </a:t>
            </a:r>
            <a:r>
              <a:rPr lang="de-DE" sz="1600" i="1" dirty="0" err="1"/>
              <a:t>Ecol</a:t>
            </a:r>
            <a:r>
              <a:rPr lang="de-DE" sz="1600" i="1" dirty="0"/>
              <a:t> </a:t>
            </a:r>
            <a:r>
              <a:rPr lang="de-DE" sz="1600" i="1" dirty="0" err="1"/>
              <a:t>Lett</a:t>
            </a:r>
            <a:endParaRPr lang="de-DE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961BCB-FF0F-4542-9E29-EB9F84E7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2" y="1690688"/>
            <a:ext cx="4861932" cy="48619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78BF12-385B-FB46-A902-C8DB2D247BB5}"/>
              </a:ext>
            </a:extLst>
          </p:cNvPr>
          <p:cNvSpPr/>
          <p:nvPr/>
        </p:nvSpPr>
        <p:spPr>
          <a:xfrm>
            <a:off x="4372733" y="1708976"/>
            <a:ext cx="936000" cy="972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49528-DB98-814B-A4A9-50A3535AB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6" y="2016681"/>
            <a:ext cx="457200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FA3B5C-9F12-9845-92D4-15DCB8E82C75}"/>
              </a:ext>
            </a:extLst>
          </p:cNvPr>
          <p:cNvSpPr txBox="1"/>
          <p:nvPr/>
        </p:nvSpPr>
        <p:spPr>
          <a:xfrm>
            <a:off x="7583122" y="1933366"/>
            <a:ext cx="1231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𝛼-scale</a:t>
            </a:r>
          </a:p>
        </p:txBody>
      </p:sp>
    </p:spTree>
    <p:extLst>
      <p:ext uri="{BB962C8B-B14F-4D97-AF65-F5344CB8AC3E}">
        <p14:creationId xmlns:p14="http://schemas.microsoft.com/office/powerpoint/2010/main" val="2548751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85DA7A-64E8-1544-94B7-40519AF6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2" y="1690688"/>
            <a:ext cx="4861188" cy="4861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646B2-4CAC-0643-9B1E-945B203BC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89" y="1979876"/>
            <a:ext cx="4572000" cy="457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A4E2617-FBB9-DB4A-B649-B662F793D86F}"/>
              </a:ext>
            </a:extLst>
          </p:cNvPr>
          <p:cNvSpPr/>
          <p:nvPr/>
        </p:nvSpPr>
        <p:spPr>
          <a:xfrm>
            <a:off x="585216" y="1708976"/>
            <a:ext cx="4723517" cy="47741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feld 4">
            <a:extLst>
              <a:ext uri="{FF2B5EF4-FFF2-40B4-BE49-F238E27FC236}">
                <a16:creationId xmlns:a16="http://schemas.microsoft.com/office/drawing/2014/main" id="{CB3010FF-9FD8-EE47-B00E-C03A19608406}"/>
              </a:ext>
            </a:extLst>
          </p:cNvPr>
          <p:cNvSpPr txBox="1"/>
          <p:nvPr/>
        </p:nvSpPr>
        <p:spPr>
          <a:xfrm>
            <a:off x="7485005" y="6552620"/>
            <a:ext cx="714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Hurlbert</a:t>
            </a:r>
            <a:r>
              <a:rPr lang="de-DE" sz="1600" dirty="0"/>
              <a:t> 1971 </a:t>
            </a:r>
            <a:r>
              <a:rPr lang="de-DE" sz="1600" i="1" dirty="0"/>
              <a:t>Ecology</a:t>
            </a:r>
            <a:r>
              <a:rPr lang="de-DE" sz="1600" dirty="0"/>
              <a:t>, </a:t>
            </a:r>
            <a:r>
              <a:rPr lang="de-DE" sz="1600" dirty="0" err="1"/>
              <a:t>Gotelli</a:t>
            </a:r>
            <a:r>
              <a:rPr lang="de-DE" sz="1600" dirty="0"/>
              <a:t> &amp; Colwell 2001 </a:t>
            </a:r>
            <a:r>
              <a:rPr lang="de-DE" sz="1600" i="1" dirty="0" err="1"/>
              <a:t>Ecol</a:t>
            </a:r>
            <a:r>
              <a:rPr lang="de-DE" sz="1600" i="1" dirty="0"/>
              <a:t> </a:t>
            </a:r>
            <a:r>
              <a:rPr lang="de-DE" sz="1600" i="1" dirty="0" err="1"/>
              <a:t>Lett</a:t>
            </a:r>
            <a:endParaRPr lang="de-DE" sz="16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A99BE5-9903-584F-82D0-7D2DABF1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Visualising biodiversity through the lens of Individual Based Rarefaction (IBR)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36589-1DF8-FB42-8E61-F2095BCFA7BF}"/>
              </a:ext>
            </a:extLst>
          </p:cNvPr>
          <p:cNvSpPr txBox="1"/>
          <p:nvPr/>
        </p:nvSpPr>
        <p:spPr>
          <a:xfrm>
            <a:off x="7583122" y="1933366"/>
            <a:ext cx="1206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𝛾-scale</a:t>
            </a:r>
          </a:p>
        </p:txBody>
      </p:sp>
    </p:spTree>
    <p:extLst>
      <p:ext uri="{BB962C8B-B14F-4D97-AF65-F5344CB8AC3E}">
        <p14:creationId xmlns:p14="http://schemas.microsoft.com/office/powerpoint/2010/main" val="166026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07D8-B60A-1446-895C-2FC96FA0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2E32B-B9A5-BE40-8585-9E7540327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392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0" r="25909"/>
          <a:stretch/>
        </p:blipFill>
        <p:spPr>
          <a:xfrm>
            <a:off x="4778208" y="0"/>
            <a:ext cx="5889792" cy="5070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0" r="23031" b="32727"/>
          <a:stretch/>
        </p:blipFill>
        <p:spPr>
          <a:xfrm>
            <a:off x="1524001" y="4275052"/>
            <a:ext cx="5763491" cy="2541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0" t="29293" r="30455" b="33492"/>
          <a:stretch/>
        </p:blipFill>
        <p:spPr>
          <a:xfrm>
            <a:off x="3491345" y="2438407"/>
            <a:ext cx="3089552" cy="2175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2" t="20951" r="24326" b="44268"/>
          <a:stretch/>
        </p:blipFill>
        <p:spPr>
          <a:xfrm>
            <a:off x="6539346" y="1915393"/>
            <a:ext cx="4128655" cy="238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87" y="-13855"/>
            <a:ext cx="3894738" cy="2921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4" t="13940" r="6212" b="5657"/>
          <a:stretch/>
        </p:blipFill>
        <p:spPr>
          <a:xfrm>
            <a:off x="1544774" y="7322"/>
            <a:ext cx="9123227" cy="72044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74" y="-20174"/>
            <a:ext cx="3440543" cy="2580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18223" y="2655"/>
            <a:ext cx="3441600" cy="25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t="35555" r="35909" b="23202"/>
          <a:stretch/>
        </p:blipFill>
        <p:spPr>
          <a:xfrm rot="16200000">
            <a:off x="1047022" y="4349648"/>
            <a:ext cx="2942075" cy="20429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88329" y="4943515"/>
            <a:ext cx="25462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Recap II: Scale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Why? Types?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581A52-0056-A54D-B560-9948A74F89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7115945" y="3840729"/>
            <a:ext cx="3723601" cy="27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7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CB7705-9E17-744A-83DB-A15B4180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59" y="0"/>
            <a:ext cx="8898673" cy="6674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FB2E73-DFFC-9646-80C6-B77ABF78D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AD6D7-4C8B-EA40-93B5-48B24F9E4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0312"/>
            <a:ext cx="6938656" cy="491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D9832C-7BF7-5547-B5E9-B4B54F5E2026}"/>
              </a:ext>
            </a:extLst>
          </p:cNvPr>
          <p:cNvSpPr txBox="1"/>
          <p:nvPr/>
        </p:nvSpPr>
        <p:spPr>
          <a:xfrm>
            <a:off x="0" y="1325563"/>
            <a:ext cx="4598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Typically starts with a ‘sample’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4CEEA-1759-C846-AB7B-F61E2D83DCC5}"/>
              </a:ext>
            </a:extLst>
          </p:cNvPr>
          <p:cNvSpPr txBox="1"/>
          <p:nvPr/>
        </p:nvSpPr>
        <p:spPr>
          <a:xfrm>
            <a:off x="11050858" y="4317609"/>
            <a:ext cx="94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transect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33B01-2755-1341-9B24-776E1D595C5B}"/>
              </a:ext>
            </a:extLst>
          </p:cNvPr>
          <p:cNvSpPr txBox="1"/>
          <p:nvPr/>
        </p:nvSpPr>
        <p:spPr>
          <a:xfrm>
            <a:off x="635620" y="3337002"/>
            <a:ext cx="92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quadrat</a:t>
            </a:r>
          </a:p>
        </p:txBody>
      </p:sp>
    </p:spTree>
    <p:extLst>
      <p:ext uri="{BB962C8B-B14F-4D97-AF65-F5344CB8AC3E}">
        <p14:creationId xmlns:p14="http://schemas.microsoft.com/office/powerpoint/2010/main" val="164334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4BD48-FA8F-FE4B-9CC9-BB1916DB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959" y="1525152"/>
            <a:ext cx="3508504" cy="5030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9F75D-8FB2-FB4F-851D-923279C8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463" y="214708"/>
            <a:ext cx="4847059" cy="63322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FA0946-6F8A-4849-B93D-C4CC55493D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E747A-20B5-B046-9FB4-47F8F515DDCD}"/>
              </a:ext>
            </a:extLst>
          </p:cNvPr>
          <p:cNvSpPr txBox="1"/>
          <p:nvPr/>
        </p:nvSpPr>
        <p:spPr>
          <a:xfrm>
            <a:off x="82702" y="1635262"/>
            <a:ext cx="458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Choose a metric…</a:t>
            </a:r>
          </a:p>
        </p:txBody>
      </p:sp>
    </p:spTree>
    <p:extLst>
      <p:ext uri="{BB962C8B-B14F-4D97-AF65-F5344CB8AC3E}">
        <p14:creationId xmlns:p14="http://schemas.microsoft.com/office/powerpoint/2010/main" val="315124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74BD48-FA8F-FE4B-9CC9-BB1916DB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959" y="1516099"/>
            <a:ext cx="3508504" cy="5030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A9F75D-8FB2-FB4F-851D-923279C8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463" y="214708"/>
            <a:ext cx="4847059" cy="63322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FA0946-6F8A-4849-B93D-C4CC55493D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E747A-20B5-B046-9FB4-47F8F515DDCD}"/>
              </a:ext>
            </a:extLst>
          </p:cNvPr>
          <p:cNvSpPr txBox="1"/>
          <p:nvPr/>
        </p:nvSpPr>
        <p:spPr>
          <a:xfrm>
            <a:off x="82702" y="1635262"/>
            <a:ext cx="458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Choose a metric…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8618B-03DB-9241-BD60-DE0BB96BC1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94" r="58271" b="1047"/>
          <a:stretch/>
        </p:blipFill>
        <p:spPr>
          <a:xfrm>
            <a:off x="5462290" y="0"/>
            <a:ext cx="1192007" cy="687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A8C95F-1AE6-C443-A301-6031F60478E3}"/>
              </a:ext>
            </a:extLst>
          </p:cNvPr>
          <p:cNvSpPr txBox="1"/>
          <p:nvPr/>
        </p:nvSpPr>
        <p:spPr>
          <a:xfrm>
            <a:off x="0" y="2729681"/>
            <a:ext cx="4588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…but there are a LOT of </a:t>
            </a:r>
          </a:p>
          <a:p>
            <a:r>
              <a:rPr lang="en-AU" sz="2800" dirty="0"/>
              <a:t>metrics to choose from!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521B08AA-9BD2-4047-A971-1783D5FB2C9A}"/>
              </a:ext>
            </a:extLst>
          </p:cNvPr>
          <p:cNvSpPr txBox="1"/>
          <p:nvPr/>
        </p:nvSpPr>
        <p:spPr>
          <a:xfrm>
            <a:off x="7274639" y="6537446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McGill 2011</a:t>
            </a:r>
          </a:p>
        </p:txBody>
      </p:sp>
    </p:spTree>
    <p:extLst>
      <p:ext uri="{BB962C8B-B14F-4D97-AF65-F5344CB8AC3E}">
        <p14:creationId xmlns:p14="http://schemas.microsoft.com/office/powerpoint/2010/main" val="185816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A9305B-24FB-ED4C-BBD2-ACF854244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DDF1B-4AAB-8740-A846-6951628E80D3}"/>
              </a:ext>
            </a:extLst>
          </p:cNvPr>
          <p:cNvSpPr txBox="1"/>
          <p:nvPr/>
        </p:nvSpPr>
        <p:spPr>
          <a:xfrm>
            <a:off x="241579" y="1304697"/>
            <a:ext cx="45887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Multiple components: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number of individuals (N)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relative abundance of species (evenness)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total number of species (richness)</a:t>
            </a:r>
          </a:p>
          <a:p>
            <a:endParaRPr lang="en-AU" sz="2800" dirty="0"/>
          </a:p>
          <a:p>
            <a:r>
              <a:rPr lang="en-AU" sz="2800" dirty="0"/>
              <a:t>Different metrics incorporate</a:t>
            </a:r>
          </a:p>
          <a:p>
            <a:r>
              <a:rPr lang="en-AU" sz="2800" dirty="0"/>
              <a:t>these components to varying degrees, but key axes of variation are abundance, evenness and richness </a:t>
            </a:r>
            <a:r>
              <a:rPr lang="en-AU" dirty="0"/>
              <a:t>(McGill 2011)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C18E7-F0CD-8347-A3B9-447444C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1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A9305B-24FB-ED4C-BBD2-ACF8542440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to measure </a:t>
            </a:r>
            <a:br>
              <a:rPr lang="en-AU" dirty="0"/>
            </a:br>
            <a:r>
              <a:rPr lang="en-AU" dirty="0"/>
              <a:t>biodiversity?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DDF1B-4AAB-8740-A846-6951628E80D3}"/>
              </a:ext>
            </a:extLst>
          </p:cNvPr>
          <p:cNvSpPr txBox="1"/>
          <p:nvPr/>
        </p:nvSpPr>
        <p:spPr>
          <a:xfrm>
            <a:off x="241579" y="1304697"/>
            <a:ext cx="45887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Multiple components: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number of individuals (N)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relative abundance of species (evenness)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total number of species (richness)</a:t>
            </a:r>
          </a:p>
          <a:p>
            <a:endParaRPr lang="en-AU" sz="2800" dirty="0">
              <a:solidFill>
                <a:schemeClr val="tx1">
                  <a:alpha val="5000"/>
                </a:schemeClr>
              </a:solidFill>
            </a:endParaRPr>
          </a:p>
          <a:p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Different metrics incorporate</a:t>
            </a:r>
          </a:p>
          <a:p>
            <a:r>
              <a:rPr lang="en-AU" sz="2800" dirty="0">
                <a:solidFill>
                  <a:schemeClr val="tx1">
                    <a:alpha val="5000"/>
                  </a:schemeClr>
                </a:solidFill>
              </a:rPr>
              <a:t>these components to varying degrees, but key axes of variation are abundance, evenness and richness </a:t>
            </a:r>
            <a:r>
              <a:rPr lang="en-AU" dirty="0">
                <a:solidFill>
                  <a:schemeClr val="tx1">
                    <a:alpha val="5000"/>
                  </a:schemeClr>
                </a:solidFill>
              </a:rPr>
              <a:t>(McGill 2011)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C18E7-F0CD-8347-A3B9-447444C4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0"/>
            <a:ext cx="6858000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407F72-F401-AD45-9671-F5D7C26D6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468" y="3016251"/>
            <a:ext cx="9879402" cy="175359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Want to use rarefaction to examine: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Component (abundance, evenness and richness) changes , and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tx1">
                    <a:alpha val="35000"/>
                  </a:schemeClr>
                </a:solidFill>
              </a:rPr>
              <a:t>Scale-dependent changes</a:t>
            </a:r>
          </a:p>
        </p:txBody>
      </p:sp>
    </p:spTree>
    <p:extLst>
      <p:ext uri="{BB962C8B-B14F-4D97-AF65-F5344CB8AC3E}">
        <p14:creationId xmlns:p14="http://schemas.microsoft.com/office/powerpoint/2010/main" val="414679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BA21-3643-9943-941A-892B0A79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Visualising biodiversity through the lens of Individual Based Rarefaction (IBR)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D8DF6D2B-EFF1-F248-BD7B-6CB26926F301}"/>
              </a:ext>
            </a:extLst>
          </p:cNvPr>
          <p:cNvSpPr txBox="1"/>
          <p:nvPr/>
        </p:nvSpPr>
        <p:spPr>
          <a:xfrm>
            <a:off x="7485005" y="6552620"/>
            <a:ext cx="714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Hurlbert</a:t>
            </a:r>
            <a:r>
              <a:rPr lang="de-DE" sz="1600" dirty="0"/>
              <a:t> 1971 </a:t>
            </a:r>
            <a:r>
              <a:rPr lang="de-DE" sz="1600" i="1" dirty="0"/>
              <a:t>Ecology</a:t>
            </a:r>
            <a:r>
              <a:rPr lang="de-DE" sz="1600" dirty="0"/>
              <a:t>, </a:t>
            </a:r>
            <a:r>
              <a:rPr lang="de-DE" sz="1600" dirty="0" err="1"/>
              <a:t>Gotelli</a:t>
            </a:r>
            <a:r>
              <a:rPr lang="de-DE" sz="1600" dirty="0"/>
              <a:t> &amp; Colwell 2001 </a:t>
            </a:r>
            <a:r>
              <a:rPr lang="de-DE" sz="1600" i="1" dirty="0" err="1"/>
              <a:t>Ecol</a:t>
            </a:r>
            <a:r>
              <a:rPr lang="de-DE" sz="1600" i="1" dirty="0"/>
              <a:t> </a:t>
            </a:r>
            <a:r>
              <a:rPr lang="de-DE" sz="1600" i="1" dirty="0" err="1"/>
              <a:t>Lett</a:t>
            </a:r>
            <a:endParaRPr lang="de-DE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961BCB-FF0F-4542-9E29-EB9F84E74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2" y="1690688"/>
            <a:ext cx="4861932" cy="48619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78BF12-385B-FB46-A902-C8DB2D247BB5}"/>
              </a:ext>
            </a:extLst>
          </p:cNvPr>
          <p:cNvSpPr/>
          <p:nvPr/>
        </p:nvSpPr>
        <p:spPr>
          <a:xfrm>
            <a:off x="4372733" y="1708976"/>
            <a:ext cx="936000" cy="972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49528-DB98-814B-A4A9-50A3535AB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6" y="2016681"/>
            <a:ext cx="457200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FA3B5C-9F12-9845-92D4-15DCB8E82C75}"/>
              </a:ext>
            </a:extLst>
          </p:cNvPr>
          <p:cNvSpPr txBox="1"/>
          <p:nvPr/>
        </p:nvSpPr>
        <p:spPr>
          <a:xfrm>
            <a:off x="7583122" y="1933366"/>
            <a:ext cx="1231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𝛼-scale</a:t>
            </a:r>
          </a:p>
        </p:txBody>
      </p:sp>
    </p:spTree>
    <p:extLst>
      <p:ext uri="{BB962C8B-B14F-4D97-AF65-F5344CB8AC3E}">
        <p14:creationId xmlns:p14="http://schemas.microsoft.com/office/powerpoint/2010/main" val="259745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959</Words>
  <Application>Microsoft Macintosh PowerPoint</Application>
  <PresentationFormat>Widescreen</PresentationFormat>
  <Paragraphs>205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Measuring biodiversity its change</vt:lpstr>
      <vt:lpstr>PowerPoint Presentation</vt:lpstr>
      <vt:lpstr>PowerPoint Presentation</vt:lpstr>
      <vt:lpstr>How to measure  biodiversity? </vt:lpstr>
      <vt:lpstr>PowerPoint Presentation</vt:lpstr>
      <vt:lpstr>PowerPoint Presentation</vt:lpstr>
      <vt:lpstr>PowerPoint Presentation</vt:lpstr>
      <vt:lpstr>PowerPoint Presentation</vt:lpstr>
      <vt:lpstr>Visualising biodiversity through the lens of Individual Based Rarefaction (IBR)</vt:lpstr>
      <vt:lpstr>Visualising biodiversity through the lens of Individual Based Rarefaction (IBR)</vt:lpstr>
      <vt:lpstr>Abundance, evenness and richness with IBR</vt:lpstr>
      <vt:lpstr>Abundance, evenness and richness with IBR</vt:lpstr>
      <vt:lpstr>Abundance, evenness and richness with IBR</vt:lpstr>
      <vt:lpstr>Abundance, evenness and richness change with IBR</vt:lpstr>
      <vt:lpstr>Abundance, evenness and richness change with IBR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Calculating rarefaction curves, abundance, evenness and richness in R</vt:lpstr>
      <vt:lpstr>PowerPoint Presentation</vt:lpstr>
      <vt:lpstr>Visualising biodiversity through the lens of Individual Based Rarefaction (IBR)</vt:lpstr>
      <vt:lpstr>Visualising biodiversity through the lens of Individual Based Rarefaction (IBR)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biodiversity and quantifying its change</dc:title>
  <dc:creator>Shane Blowes</dc:creator>
  <cp:lastModifiedBy>Shane Blowes</cp:lastModifiedBy>
  <cp:revision>26</cp:revision>
  <dcterms:created xsi:type="dcterms:W3CDTF">2021-01-25T10:06:50Z</dcterms:created>
  <dcterms:modified xsi:type="dcterms:W3CDTF">2021-01-27T12:01:42Z</dcterms:modified>
</cp:coreProperties>
</file>